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2"/>
  </p:notesMasterIdLst>
  <p:handoutMasterIdLst>
    <p:handoutMasterId r:id="rId83"/>
  </p:handoutMasterIdLst>
  <p:sldIdLst>
    <p:sldId id="471" r:id="rId2"/>
    <p:sldId id="676" r:id="rId3"/>
    <p:sldId id="677" r:id="rId4"/>
    <p:sldId id="678" r:id="rId5"/>
    <p:sldId id="679" r:id="rId6"/>
    <p:sldId id="547" r:id="rId7"/>
    <p:sldId id="588" r:id="rId8"/>
    <p:sldId id="656" r:id="rId9"/>
    <p:sldId id="657" r:id="rId10"/>
    <p:sldId id="658" r:id="rId11"/>
    <p:sldId id="659" r:id="rId12"/>
    <p:sldId id="660" r:id="rId13"/>
    <p:sldId id="661" r:id="rId14"/>
    <p:sldId id="662" r:id="rId15"/>
    <p:sldId id="663" r:id="rId16"/>
    <p:sldId id="664" r:id="rId17"/>
    <p:sldId id="665" r:id="rId18"/>
    <p:sldId id="666" r:id="rId19"/>
    <p:sldId id="610" r:id="rId20"/>
    <p:sldId id="667" r:id="rId21"/>
    <p:sldId id="668" r:id="rId22"/>
    <p:sldId id="669" r:id="rId23"/>
    <p:sldId id="670" r:id="rId24"/>
    <p:sldId id="671" r:id="rId25"/>
    <p:sldId id="672" r:id="rId26"/>
    <p:sldId id="673" r:id="rId27"/>
    <p:sldId id="675" r:id="rId28"/>
    <p:sldId id="674" r:id="rId29"/>
    <p:sldId id="680" r:id="rId30"/>
    <p:sldId id="681" r:id="rId31"/>
    <p:sldId id="682" r:id="rId32"/>
    <p:sldId id="683" r:id="rId33"/>
    <p:sldId id="684" r:id="rId34"/>
    <p:sldId id="685" r:id="rId35"/>
    <p:sldId id="686" r:id="rId36"/>
    <p:sldId id="687" r:id="rId37"/>
    <p:sldId id="688" r:id="rId38"/>
    <p:sldId id="689" r:id="rId39"/>
    <p:sldId id="690" r:id="rId40"/>
    <p:sldId id="691" r:id="rId41"/>
    <p:sldId id="692" r:id="rId42"/>
    <p:sldId id="693" r:id="rId43"/>
    <p:sldId id="694" r:id="rId44"/>
    <p:sldId id="695" r:id="rId45"/>
    <p:sldId id="696" r:id="rId46"/>
    <p:sldId id="697" r:id="rId47"/>
    <p:sldId id="334" r:id="rId48"/>
    <p:sldId id="698" r:id="rId49"/>
    <p:sldId id="345" r:id="rId50"/>
    <p:sldId id="700" r:id="rId51"/>
    <p:sldId id="699" r:id="rId52"/>
    <p:sldId id="346" r:id="rId53"/>
    <p:sldId id="347" r:id="rId54"/>
    <p:sldId id="702" r:id="rId55"/>
    <p:sldId id="326" r:id="rId56"/>
    <p:sldId id="701" r:id="rId57"/>
    <p:sldId id="348" r:id="rId58"/>
    <p:sldId id="703" r:id="rId59"/>
    <p:sldId id="704" r:id="rId60"/>
    <p:sldId id="705" r:id="rId61"/>
    <p:sldId id="349" r:id="rId62"/>
    <p:sldId id="713" r:id="rId63"/>
    <p:sldId id="706" r:id="rId64"/>
    <p:sldId id="350" r:id="rId65"/>
    <p:sldId id="586" r:id="rId66"/>
    <p:sldId id="707" r:id="rId67"/>
    <p:sldId id="708" r:id="rId68"/>
    <p:sldId id="709" r:id="rId69"/>
    <p:sldId id="638" r:id="rId70"/>
    <p:sldId id="639" r:id="rId71"/>
    <p:sldId id="710" r:id="rId72"/>
    <p:sldId id="711" r:id="rId73"/>
    <p:sldId id="712" r:id="rId74"/>
    <p:sldId id="714" r:id="rId75"/>
    <p:sldId id="716" r:id="rId76"/>
    <p:sldId id="257" r:id="rId77"/>
    <p:sldId id="717" r:id="rId78"/>
    <p:sldId id="718" r:id="rId79"/>
    <p:sldId id="720" r:id="rId80"/>
    <p:sldId id="637" r:id="rId81"/>
  </p:sldIdLst>
  <p:sldSz cx="12192000" cy="6858000"/>
  <p:notesSz cx="9296400" cy="7010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CC6600"/>
    <a:srgbClr val="99CC00"/>
    <a:srgbClr val="CC9900"/>
    <a:srgbClr val="FF9966"/>
    <a:srgbClr val="FFCCFF"/>
    <a:srgbClr val="FF9999"/>
    <a:srgbClr val="002346"/>
    <a:srgbClr val="000066"/>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95" autoAdjust="0"/>
    <p:restoredTop sz="94660"/>
  </p:normalViewPr>
  <p:slideViewPr>
    <p:cSldViewPr snapToGrid="0">
      <p:cViewPr varScale="1">
        <p:scale>
          <a:sx n="77" d="100"/>
          <a:sy n="77" d="100"/>
        </p:scale>
        <p:origin x="12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F30B6A13-2944-4AA0-BEF6-2F7525F727ED}" type="datetimeFigureOut">
              <a:rPr lang="es-MX" smtClean="0"/>
              <a:t>09/08/2023</a:t>
            </a:fld>
            <a:endParaRPr lang="es-MX"/>
          </a:p>
        </p:txBody>
      </p:sp>
      <p:sp>
        <p:nvSpPr>
          <p:cNvPr id="4" name="Marcador de pie de página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16461C4F-0CA5-4CDF-BC63-FDC96D467C92}" type="slidenum">
              <a:rPr lang="es-MX" smtClean="0"/>
              <a:t>‹Nº›</a:t>
            </a:fld>
            <a:endParaRPr lang="es-MX"/>
          </a:p>
        </p:txBody>
      </p:sp>
    </p:spTree>
    <p:extLst>
      <p:ext uri="{BB962C8B-B14F-4D97-AF65-F5344CB8AC3E}">
        <p14:creationId xmlns:p14="http://schemas.microsoft.com/office/powerpoint/2010/main" val="2073599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2311400" y="525463"/>
            <a:ext cx="4673600" cy="2628900"/>
          </a:xfrm>
          <a:prstGeom prst="rect">
            <a:avLst/>
          </a:prstGeom>
        </p:spPr>
        <p:txBody>
          <a:bodyPr lIns="93177" tIns="46589" rIns="93177" bIns="46589"/>
          <a:lstStyle/>
          <a:p>
            <a:endParaRPr/>
          </a:p>
        </p:txBody>
      </p:sp>
      <p:sp>
        <p:nvSpPr>
          <p:cNvPr id="167" name="Shape 167"/>
          <p:cNvSpPr>
            <a:spLocks noGrp="1"/>
          </p:cNvSpPr>
          <p:nvPr>
            <p:ph type="body" sz="quarter" idx="1"/>
          </p:nvPr>
        </p:nvSpPr>
        <p:spPr>
          <a:xfrm>
            <a:off x="1239520" y="3329940"/>
            <a:ext cx="6817360" cy="31546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4ABF3107-FFE8-3645-B89F-777090C37BF5}" type="slidenum">
              <a:rPr lang="es-MX" smtClean="0"/>
              <a:t>69</a:t>
            </a:fld>
            <a:endParaRPr lang="es-MX"/>
          </a:p>
        </p:txBody>
      </p:sp>
    </p:spTree>
    <p:extLst>
      <p:ext uri="{BB962C8B-B14F-4D97-AF65-F5344CB8AC3E}">
        <p14:creationId xmlns:p14="http://schemas.microsoft.com/office/powerpoint/2010/main" val="779309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2_Diapositiva de título">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363220" y="1631314"/>
            <a:ext cx="11465560" cy="1325564"/>
          </a:xfrm>
          <a:prstGeom prst="rect">
            <a:avLst/>
          </a:prstGeom>
        </p:spPr>
        <p:txBody>
          <a:bodyPr/>
          <a:lstStyle>
            <a:lvl1pPr algn="ctr">
              <a:defRPr>
                <a:solidFill>
                  <a:srgbClr val="DEC9A2"/>
                </a:solidFill>
              </a:defRPr>
            </a:lvl1pPr>
          </a:lstStyle>
          <a:p>
            <a:r>
              <a:t>Texto del título</a:t>
            </a:r>
          </a:p>
        </p:txBody>
      </p:sp>
      <p:sp>
        <p:nvSpPr>
          <p:cNvPr id="12" name="Nivel de texto 1…"/>
          <p:cNvSpPr txBox="1">
            <a:spLocks noGrp="1"/>
          </p:cNvSpPr>
          <p:nvPr>
            <p:ph type="body" sz="quarter" idx="1"/>
          </p:nvPr>
        </p:nvSpPr>
        <p:spPr>
          <a:xfrm>
            <a:off x="363220" y="3270884"/>
            <a:ext cx="11465560" cy="1137922"/>
          </a:xfrm>
          <a:prstGeom prst="rect">
            <a:avLst/>
          </a:prstGeom>
        </p:spPr>
        <p:txBody>
          <a:bodyP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13" name="Conector recto 2"/>
          <p:cNvSpPr/>
          <p:nvPr/>
        </p:nvSpPr>
        <p:spPr>
          <a:xfrm>
            <a:off x="2006600" y="3048000"/>
            <a:ext cx="8178801" cy="0"/>
          </a:xfrm>
          <a:prstGeom prst="line">
            <a:avLst/>
          </a:prstGeom>
          <a:ln w="38100">
            <a:solidFill>
              <a:srgbClr val="DEC9A2"/>
            </a:solidFill>
            <a:miter/>
          </a:ln>
        </p:spPr>
        <p:txBody>
          <a:bodyPr lIns="45719" rIns="45719"/>
          <a:lstStyle/>
          <a:p>
            <a:endParaRPr/>
          </a:p>
        </p:txBody>
      </p:sp>
      <p:sp>
        <p:nvSpPr>
          <p:cNvPr id="1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Diapositiva de título">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 name="Texto del título"/>
          <p:cNvSpPr txBox="1">
            <a:spLocks noGrp="1"/>
          </p:cNvSpPr>
          <p:nvPr>
            <p:ph type="title"/>
          </p:nvPr>
        </p:nvSpPr>
        <p:spPr>
          <a:xfrm>
            <a:off x="363220" y="1634330"/>
            <a:ext cx="11465560" cy="1325564"/>
          </a:xfrm>
          <a:prstGeom prst="rect">
            <a:avLst/>
          </a:prstGeom>
        </p:spPr>
        <p:txBody>
          <a:bodyPr/>
          <a:lstStyle>
            <a:lvl1pPr algn="ctr">
              <a:defRPr>
                <a:solidFill>
                  <a:srgbClr val="A42145"/>
                </a:solidFill>
              </a:defRPr>
            </a:lvl1pPr>
          </a:lstStyle>
          <a:p>
            <a:r>
              <a:t>Texto del título</a:t>
            </a:r>
          </a:p>
        </p:txBody>
      </p:sp>
      <p:sp>
        <p:nvSpPr>
          <p:cNvPr id="32" name="Nivel de texto 1…"/>
          <p:cNvSpPr txBox="1">
            <a:spLocks noGrp="1"/>
          </p:cNvSpPr>
          <p:nvPr>
            <p:ph type="body" sz="quarter" idx="1"/>
          </p:nvPr>
        </p:nvSpPr>
        <p:spPr>
          <a:xfrm>
            <a:off x="363220" y="3270884"/>
            <a:ext cx="11465560" cy="1137922"/>
          </a:xfrm>
          <a:prstGeom prst="rect">
            <a:avLst/>
          </a:prstGeom>
        </p:spPr>
        <p:txBody>
          <a:bodyPr/>
          <a:lstStyle>
            <a:lvl1pPr algn="ctr"/>
            <a:lvl2pPr algn="ctr"/>
            <a:lvl3pPr algn="ctr"/>
            <a:lvl4pPr algn="ctr"/>
            <a:lvl5pPr algn="ctr"/>
          </a:lstStyle>
          <a:p>
            <a:r>
              <a:t>Nivel de texto 1</a:t>
            </a:r>
          </a:p>
          <a:p>
            <a:pPr lvl="1"/>
            <a:r>
              <a:t>Nivel de texto 2</a:t>
            </a:r>
          </a:p>
          <a:p>
            <a:pPr lvl="2"/>
            <a:r>
              <a:t>Nivel de texto 3</a:t>
            </a:r>
          </a:p>
          <a:p>
            <a:pPr lvl="3"/>
            <a:r>
              <a:t>Nivel de texto 4</a:t>
            </a:r>
          </a:p>
          <a:p>
            <a:pPr lvl="4"/>
            <a:r>
              <a:t>Nivel de texto 5</a:t>
            </a:r>
          </a:p>
        </p:txBody>
      </p:sp>
      <p:sp>
        <p:nvSpPr>
          <p:cNvPr id="33" name="Conector recto 13"/>
          <p:cNvSpPr/>
          <p:nvPr/>
        </p:nvSpPr>
        <p:spPr>
          <a:xfrm>
            <a:off x="2006600" y="3048000"/>
            <a:ext cx="8178801" cy="0"/>
          </a:xfrm>
          <a:prstGeom prst="line">
            <a:avLst/>
          </a:prstGeom>
          <a:ln w="38100">
            <a:solidFill>
              <a:srgbClr val="BC945A"/>
            </a:solidFill>
            <a:miter/>
          </a:ln>
        </p:spPr>
        <p:txBody>
          <a:bodyPr lIns="45719" rIns="45719"/>
          <a:lstStyle/>
          <a:p>
            <a:endParaRPr/>
          </a:p>
        </p:txBody>
      </p:sp>
      <p:sp>
        <p:nvSpPr>
          <p:cNvPr id="3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Encabezado de sección">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7" name="Texto del título"/>
          <p:cNvSpPr txBox="1">
            <a:spLocks noGrp="1"/>
          </p:cNvSpPr>
          <p:nvPr>
            <p:ph type="title"/>
          </p:nvPr>
        </p:nvSpPr>
        <p:spPr>
          <a:xfrm>
            <a:off x="831850" y="784706"/>
            <a:ext cx="10521950" cy="1806096"/>
          </a:xfrm>
          <a:prstGeom prst="rect">
            <a:avLst/>
          </a:prstGeom>
        </p:spPr>
        <p:txBody>
          <a:bodyPr anchor="b"/>
          <a:lstStyle>
            <a:lvl1pPr algn="ctr">
              <a:defRPr b="1">
                <a:solidFill>
                  <a:srgbClr val="BC945A"/>
                </a:solidFill>
              </a:defRPr>
            </a:lvl1pPr>
          </a:lstStyle>
          <a:p>
            <a:r>
              <a:t>Texto del título</a:t>
            </a:r>
          </a:p>
        </p:txBody>
      </p:sp>
      <p:sp>
        <p:nvSpPr>
          <p:cNvPr id="78" name="Nivel de texto 1…"/>
          <p:cNvSpPr txBox="1">
            <a:spLocks noGrp="1"/>
          </p:cNvSpPr>
          <p:nvPr>
            <p:ph type="body" sz="half" idx="1"/>
          </p:nvPr>
        </p:nvSpPr>
        <p:spPr>
          <a:xfrm>
            <a:off x="831850" y="2956561"/>
            <a:ext cx="10515600" cy="2208059"/>
          </a:xfrm>
          <a:prstGeom prst="rect">
            <a:avLst/>
          </a:prstGeom>
        </p:spPr>
        <p:txBody>
          <a:bodyPr/>
          <a:lstStyle>
            <a:lvl1pPr>
              <a:defRPr>
                <a:solidFill>
                  <a:srgbClr val="888888"/>
                </a:solidFill>
                <a:latin typeface="Montserrat Regular"/>
                <a:ea typeface="Montserrat Regular"/>
                <a:cs typeface="Montserrat Regular"/>
                <a:sym typeface="Montserrat Regular"/>
              </a:defRPr>
            </a:lvl1pPr>
            <a:lvl2pPr marL="0" indent="457200">
              <a:buSzTx/>
              <a:buNone/>
              <a:defRPr>
                <a:solidFill>
                  <a:srgbClr val="888888"/>
                </a:solidFill>
                <a:latin typeface="Montserrat Regular"/>
                <a:ea typeface="Montserrat Regular"/>
                <a:cs typeface="Montserrat Regular"/>
                <a:sym typeface="Montserrat Regular"/>
              </a:defRPr>
            </a:lvl2pPr>
            <a:lvl3pPr marL="0" indent="914400">
              <a:buSzTx/>
              <a:buNone/>
              <a:defRPr>
                <a:solidFill>
                  <a:srgbClr val="888888"/>
                </a:solidFill>
                <a:latin typeface="Montserrat Regular"/>
                <a:ea typeface="Montserrat Regular"/>
                <a:cs typeface="Montserrat Regular"/>
                <a:sym typeface="Montserrat Regular"/>
              </a:defRPr>
            </a:lvl3pPr>
            <a:lvl4pPr marL="0" indent="1371600">
              <a:buSzTx/>
              <a:buNone/>
              <a:defRPr>
                <a:solidFill>
                  <a:srgbClr val="888888"/>
                </a:solidFill>
                <a:latin typeface="Montserrat Regular"/>
                <a:ea typeface="Montserrat Regular"/>
                <a:cs typeface="Montserrat Regular"/>
                <a:sym typeface="Montserrat Regular"/>
              </a:defRPr>
            </a:lvl4pPr>
            <a:lvl5pPr marL="0" indent="1828800">
              <a:buSzTx/>
              <a:buNone/>
              <a:defRPr>
                <a:solidFill>
                  <a:srgbClr val="888888"/>
                </a:solidFill>
                <a:latin typeface="Montserrat Regular"/>
                <a:ea typeface="Montserrat Regular"/>
                <a:cs typeface="Montserrat Regular"/>
                <a:sym typeface="Montserrat Regular"/>
              </a:defRPr>
            </a:lvl5pPr>
          </a:lstStyle>
          <a:p>
            <a:r>
              <a:t>Nivel de texto 1</a:t>
            </a:r>
          </a:p>
          <a:p>
            <a:pPr lvl="1"/>
            <a:r>
              <a:t>Nivel de texto 2</a:t>
            </a:r>
          </a:p>
          <a:p>
            <a:pPr lvl="2"/>
            <a:r>
              <a:t>Nivel de texto 3</a:t>
            </a:r>
          </a:p>
          <a:p>
            <a:pPr lvl="3"/>
            <a:r>
              <a:t>Nivel de texto 4</a:t>
            </a:r>
          </a:p>
          <a:p>
            <a:pPr lvl="4"/>
            <a:r>
              <a:t>Nivel de texto 5</a:t>
            </a:r>
          </a:p>
        </p:txBody>
      </p:sp>
      <p:sp>
        <p:nvSpPr>
          <p:cNvPr id="7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4_Título y objetos">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4" name="Texto del título"/>
          <p:cNvSpPr txBox="1">
            <a:spLocks noGrp="1"/>
          </p:cNvSpPr>
          <p:nvPr>
            <p:ph type="title"/>
          </p:nvPr>
        </p:nvSpPr>
        <p:spPr>
          <a:xfrm>
            <a:off x="386079" y="568858"/>
            <a:ext cx="4155442" cy="1325564"/>
          </a:xfrm>
          <a:prstGeom prst="rect">
            <a:avLst/>
          </a:prstGeom>
        </p:spPr>
        <p:txBody>
          <a:bodyPr/>
          <a:lstStyle>
            <a:lvl1pPr>
              <a:defRPr sz="3600"/>
            </a:lvl1pPr>
          </a:lstStyle>
          <a:p>
            <a:r>
              <a:t>Texto del título</a:t>
            </a:r>
          </a:p>
        </p:txBody>
      </p:sp>
      <p:sp>
        <p:nvSpPr>
          <p:cNvPr id="95" name="Nivel de texto 1…"/>
          <p:cNvSpPr txBox="1">
            <a:spLocks noGrp="1"/>
          </p:cNvSpPr>
          <p:nvPr>
            <p:ph type="body" sz="half" idx="1"/>
          </p:nvPr>
        </p:nvSpPr>
        <p:spPr>
          <a:xfrm>
            <a:off x="5029200" y="1825625"/>
            <a:ext cx="6324600" cy="4351338"/>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9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5_Título y objetos">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3" name="Texto del título"/>
          <p:cNvSpPr txBox="1">
            <a:spLocks noGrp="1"/>
          </p:cNvSpPr>
          <p:nvPr>
            <p:ph type="title"/>
          </p:nvPr>
        </p:nvSpPr>
        <p:spPr>
          <a:xfrm>
            <a:off x="452119" y="542982"/>
            <a:ext cx="4114801" cy="1029145"/>
          </a:xfrm>
          <a:prstGeom prst="rect">
            <a:avLst/>
          </a:prstGeom>
        </p:spPr>
        <p:txBody>
          <a:bodyPr/>
          <a:lstStyle>
            <a:lvl1pPr>
              <a:defRPr sz="3600">
                <a:solidFill>
                  <a:srgbClr val="245C4F"/>
                </a:solidFill>
              </a:defRPr>
            </a:lvl1pPr>
          </a:lstStyle>
          <a:p>
            <a:r>
              <a:t>Texto del título</a:t>
            </a:r>
          </a:p>
        </p:txBody>
      </p:sp>
      <p:sp>
        <p:nvSpPr>
          <p:cNvPr id="104" name="Nivel de texto 1…"/>
          <p:cNvSpPr txBox="1">
            <a:spLocks noGrp="1"/>
          </p:cNvSpPr>
          <p:nvPr>
            <p:ph type="body" sz="half" idx="1"/>
          </p:nvPr>
        </p:nvSpPr>
        <p:spPr>
          <a:xfrm>
            <a:off x="4988559" y="1825625"/>
            <a:ext cx="6365241" cy="4351338"/>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0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6_Título y objetos">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2" name="Texto del título"/>
          <p:cNvSpPr txBox="1">
            <a:spLocks noGrp="1"/>
          </p:cNvSpPr>
          <p:nvPr>
            <p:ph type="title"/>
          </p:nvPr>
        </p:nvSpPr>
        <p:spPr>
          <a:xfrm>
            <a:off x="274317" y="578801"/>
            <a:ext cx="4036424" cy="1260476"/>
          </a:xfrm>
          <a:prstGeom prst="rect">
            <a:avLst/>
          </a:prstGeom>
        </p:spPr>
        <p:txBody>
          <a:bodyPr/>
          <a:lstStyle>
            <a:lvl1pPr>
              <a:defRPr sz="3900">
                <a:solidFill>
                  <a:srgbClr val="A42145"/>
                </a:solidFill>
              </a:defRPr>
            </a:lvl1pPr>
          </a:lstStyle>
          <a:p>
            <a:r>
              <a:t>Texto del título</a:t>
            </a:r>
          </a:p>
        </p:txBody>
      </p:sp>
      <p:sp>
        <p:nvSpPr>
          <p:cNvPr id="113" name="Nivel de texto 1…"/>
          <p:cNvSpPr txBox="1">
            <a:spLocks noGrp="1"/>
          </p:cNvSpPr>
          <p:nvPr>
            <p:ph type="body" sz="half" idx="1"/>
          </p:nvPr>
        </p:nvSpPr>
        <p:spPr>
          <a:xfrm>
            <a:off x="4785359" y="1209039"/>
            <a:ext cx="6568441" cy="4967925"/>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1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mparación">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0" name="Texto del título"/>
          <p:cNvSpPr txBox="1">
            <a:spLocks noGrp="1"/>
          </p:cNvSpPr>
          <p:nvPr>
            <p:ph type="title"/>
          </p:nvPr>
        </p:nvSpPr>
        <p:spPr>
          <a:xfrm>
            <a:off x="839787" y="365125"/>
            <a:ext cx="6116184" cy="1325563"/>
          </a:xfrm>
          <a:prstGeom prst="rect">
            <a:avLst/>
          </a:prstGeom>
        </p:spPr>
        <p:txBody>
          <a:bodyPr/>
          <a:lstStyle>
            <a:lvl1pPr>
              <a:defRPr sz="3200" b="1">
                <a:solidFill>
                  <a:srgbClr val="404040"/>
                </a:solidFill>
              </a:defRPr>
            </a:lvl1pPr>
          </a:lstStyle>
          <a:p>
            <a:r>
              <a:t>Texto del título</a:t>
            </a:r>
          </a:p>
        </p:txBody>
      </p:sp>
      <p:sp>
        <p:nvSpPr>
          <p:cNvPr id="131" name="Nivel de texto 1…"/>
          <p:cNvSpPr txBox="1">
            <a:spLocks noGrp="1"/>
          </p:cNvSpPr>
          <p:nvPr>
            <p:ph type="body" sz="quarter" idx="1"/>
          </p:nvPr>
        </p:nvSpPr>
        <p:spPr>
          <a:xfrm>
            <a:off x="839787" y="2036761"/>
            <a:ext cx="5682934" cy="823913"/>
          </a:xfrm>
          <a:prstGeom prst="rect">
            <a:avLst/>
          </a:prstGeom>
        </p:spPr>
        <p:txBody>
          <a:bodyPr anchor="b"/>
          <a:lstStyle>
            <a:lvl1pPr>
              <a:defRPr sz="2800">
                <a:latin typeface="Montserrat Medium"/>
                <a:ea typeface="Montserrat Medium"/>
                <a:cs typeface="Montserrat Medium"/>
                <a:sym typeface="Montserrat Medium"/>
              </a:defRPr>
            </a:lvl1pPr>
            <a:lvl2pPr marL="0" indent="457200">
              <a:buSzTx/>
              <a:buNone/>
              <a:defRPr sz="2800">
                <a:latin typeface="Montserrat Medium"/>
                <a:ea typeface="Montserrat Medium"/>
                <a:cs typeface="Montserrat Medium"/>
                <a:sym typeface="Montserrat Medium"/>
              </a:defRPr>
            </a:lvl2pPr>
            <a:lvl3pPr marL="0" indent="914400">
              <a:buSzTx/>
              <a:buNone/>
              <a:defRPr sz="2800">
                <a:latin typeface="Montserrat Medium"/>
                <a:ea typeface="Montserrat Medium"/>
                <a:cs typeface="Montserrat Medium"/>
                <a:sym typeface="Montserrat Medium"/>
              </a:defRPr>
            </a:lvl3pPr>
            <a:lvl4pPr marL="0" indent="1371600">
              <a:buSzTx/>
              <a:buNone/>
              <a:defRPr sz="2800">
                <a:latin typeface="Montserrat Medium"/>
                <a:ea typeface="Montserrat Medium"/>
                <a:cs typeface="Montserrat Medium"/>
                <a:sym typeface="Montserrat Medium"/>
              </a:defRPr>
            </a:lvl4pPr>
            <a:lvl5pPr marL="0" indent="1828800">
              <a:buSzTx/>
              <a:buNone/>
              <a:defRPr sz="2800">
                <a:latin typeface="Montserrat Medium"/>
                <a:ea typeface="Montserrat Medium"/>
                <a:cs typeface="Montserrat Medium"/>
                <a:sym typeface="Montserrat Medium"/>
              </a:defRPr>
            </a:lvl5pPr>
          </a:lstStyle>
          <a:p>
            <a:r>
              <a:t>Nivel de texto 1</a:t>
            </a:r>
          </a:p>
          <a:p>
            <a:pPr lvl="1"/>
            <a:r>
              <a:t>Nivel de texto 2</a:t>
            </a:r>
          </a:p>
          <a:p>
            <a:pPr lvl="2"/>
            <a:r>
              <a:t>Nivel de texto 3</a:t>
            </a:r>
          </a:p>
          <a:p>
            <a:pPr lvl="3"/>
            <a:r>
              <a:t>Nivel de texto 4</a:t>
            </a:r>
          </a:p>
          <a:p>
            <a:pPr lvl="4"/>
            <a:r>
              <a:t>Nivel de texto 5</a:t>
            </a:r>
          </a:p>
        </p:txBody>
      </p:sp>
      <p:sp>
        <p:nvSpPr>
          <p:cNvPr id="132" name="Marcador de texto 4"/>
          <p:cNvSpPr>
            <a:spLocks noGrp="1"/>
          </p:cNvSpPr>
          <p:nvPr>
            <p:ph type="body" sz="quarter" idx="13"/>
          </p:nvPr>
        </p:nvSpPr>
        <p:spPr>
          <a:xfrm>
            <a:off x="7807959" y="2051684"/>
            <a:ext cx="3967481" cy="823913"/>
          </a:xfrm>
          <a:prstGeom prst="rect">
            <a:avLst/>
          </a:prstGeom>
        </p:spPr>
        <p:txBody>
          <a:bodyPr anchor="b"/>
          <a:lstStyle/>
          <a:p>
            <a:pPr>
              <a:defRPr sz="2800">
                <a:solidFill>
                  <a:srgbClr val="000000"/>
                </a:solidFill>
                <a:latin typeface="Montserrat Medium"/>
                <a:ea typeface="Montserrat Medium"/>
                <a:cs typeface="Montserrat Medium"/>
                <a:sym typeface="Montserrat Medium"/>
              </a:defRPr>
            </a:pPr>
            <a:endParaRPr/>
          </a:p>
        </p:txBody>
      </p:sp>
      <p:sp>
        <p:nvSpPr>
          <p:cNvPr id="13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2C9BAF-BAC6-47BF-AE81-405E95EF5A1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7A81A8A-9CA0-4D33-A362-36FD721042A3}"/>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3763E5E-1228-486E-9516-F3FC932252F1}"/>
              </a:ext>
            </a:extLst>
          </p:cNvPr>
          <p:cNvSpPr>
            <a:spLocks noGrp="1"/>
          </p:cNvSpPr>
          <p:nvPr>
            <p:ph type="dt" sz="half" idx="10"/>
          </p:nvPr>
        </p:nvSpPr>
        <p:spPr/>
        <p:txBody>
          <a:bodyPr/>
          <a:lstStyle/>
          <a:p>
            <a:fld id="{A844D5CE-DA16-440E-936E-4DD85F69C47B}" type="datetimeFigureOut">
              <a:rPr lang="es-MX" smtClean="0"/>
              <a:t>09/08/2023</a:t>
            </a:fld>
            <a:endParaRPr lang="es-MX"/>
          </a:p>
        </p:txBody>
      </p:sp>
      <p:sp>
        <p:nvSpPr>
          <p:cNvPr id="5" name="Marcador de pie de página 4">
            <a:extLst>
              <a:ext uri="{FF2B5EF4-FFF2-40B4-BE49-F238E27FC236}">
                <a16:creationId xmlns:a16="http://schemas.microsoft.com/office/drawing/2014/main" id="{A2208D4A-9BAD-4D6E-9D13-3264CB95DB6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46D4A01-209C-4865-AFDD-71D9E9BFE42A}"/>
              </a:ext>
            </a:extLst>
          </p:cNvPr>
          <p:cNvSpPr>
            <a:spLocks noGrp="1"/>
          </p:cNvSpPr>
          <p:nvPr>
            <p:ph type="sldNum" sz="quarter" idx="12"/>
          </p:nvPr>
        </p:nvSpPr>
        <p:spPr/>
        <p:txBody>
          <a:bodyPr/>
          <a:lstStyle/>
          <a:p>
            <a:fld id="{0EEBDC73-077E-4B86-8BE2-C68C0987014D}" type="slidenum">
              <a:rPr lang="es-MX" smtClean="0"/>
              <a:t>‹Nº›</a:t>
            </a:fld>
            <a:endParaRPr lang="es-MX"/>
          </a:p>
        </p:txBody>
      </p:sp>
    </p:spTree>
    <p:extLst>
      <p:ext uri="{BB962C8B-B14F-4D97-AF65-F5344CB8AC3E}">
        <p14:creationId xmlns:p14="http://schemas.microsoft.com/office/powerpoint/2010/main" val="189609088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411480" y="598713"/>
            <a:ext cx="10942320" cy="1213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Texto del título</a:t>
            </a:r>
          </a:p>
        </p:txBody>
      </p:sp>
      <p:sp>
        <p:nvSpPr>
          <p:cNvPr id="3" name="Nivel de texto 1…"/>
          <p:cNvSpPr txBox="1">
            <a:spLocks noGrp="1"/>
          </p:cNvSpPr>
          <p:nvPr>
            <p:ph type="body" idx="1"/>
          </p:nvPr>
        </p:nvSpPr>
        <p:spPr>
          <a:xfrm>
            <a:off x="411480" y="1991359"/>
            <a:ext cx="10942320" cy="41856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6" r:id="rId3"/>
    <p:sldLayoutId id="2147483658" r:id="rId4"/>
    <p:sldLayoutId id="2147483659" r:id="rId5"/>
    <p:sldLayoutId id="2147483660" r:id="rId6"/>
    <p:sldLayoutId id="2147483662" r:id="rId7"/>
    <p:sldLayoutId id="2147483663" r:id="rId8"/>
  </p:sldLayoutIdLst>
  <p:transition spd="med"/>
  <p:hf hdr="0" ftr="0" dt="0"/>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9pPr>
    </p:titleStyle>
    <p:bodyStyle>
      <a:lvl1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404040"/>
          </a:solidFill>
          <a:uFillTx/>
          <a:latin typeface="Montserrat SemiBold"/>
          <a:ea typeface="Montserrat SemiBold"/>
          <a:cs typeface="Montserrat SemiBold"/>
          <a:sym typeface="Montserrat SemiBold"/>
        </a:defRPr>
      </a:lvl1pPr>
      <a:lvl2pPr marL="685800" marR="0" indent="-2286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2pPr>
      <a:lvl3pPr marL="1188719" marR="0" indent="-274319"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3pPr>
      <a:lvl4pPr marL="1676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4pPr>
      <a:lvl5pPr marL="21336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5pPr>
      <a:lvl6pPr marL="25908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6pPr>
      <a:lvl7pPr marL="30480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7pPr>
      <a:lvl8pPr marL="35052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8pPr>
      <a:lvl9pPr marL="3962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2.xml"/><Relationship Id="rId1" Type="http://schemas.openxmlformats.org/officeDocument/2006/relationships/slideLayout" Target="../slideLayouts/slideLayout3.xml"/><Relationship Id="rId6" Type="http://schemas.openxmlformats.org/officeDocument/2006/relationships/slide" Target="slide37.xml"/><Relationship Id="rId5" Type="http://schemas.openxmlformats.org/officeDocument/2006/relationships/slide" Target="slide35.xml"/><Relationship Id="rId4" Type="http://schemas.openxmlformats.org/officeDocument/2006/relationships/slide" Target="slide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hyperlink" Target="ASF%20-%20AD/tabla%20onus%20probandi.xlsx" TargetMode="External"/><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47.xml"/><Relationship Id="rId1" Type="http://schemas.openxmlformats.org/officeDocument/2006/relationships/slideLayout" Target="../slideLayouts/slideLayout8.xml"/><Relationship Id="rId4" Type="http://schemas.openxmlformats.org/officeDocument/2006/relationships/image" Target="../media/image16.sv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hyperlink" Target="ASF%20-%20AD/Presentaci&#243;n%20gr&#225;fica%20de%20la%20AD%20de%20ASF.pptx" TargetMode="Externa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8" Type="http://schemas.openxmlformats.org/officeDocument/2006/relationships/hyperlink" Target="ASF%20-%20AD/Diagn&#243;stico%20Pp%20E043_ISSSTE.pdf" TargetMode="External"/><Relationship Id="rId3" Type="http://schemas.openxmlformats.org/officeDocument/2006/relationships/hyperlink" Target="ASF%20-%20AD/Orden%20de%20auditor&#237;a%20-%20ASF%20-%20AD.pdf" TargetMode="External"/><Relationship Id="rId7" Type="http://schemas.openxmlformats.org/officeDocument/2006/relationships/hyperlink" Target="ASF%20-%20AD/Ficha_EdR_51_E043_2023.pdf" TargetMode="External"/><Relationship Id="rId2" Type="http://schemas.openxmlformats.org/officeDocument/2006/relationships/hyperlink" Target="ASF%20-%20AD/Requerimiento%20de%20planeaci&#243;n%20ASF.pdf" TargetMode="External"/><Relationship Id="rId1" Type="http://schemas.openxmlformats.org/officeDocument/2006/relationships/slideLayout" Target="../slideLayouts/slideLayout8.xml"/><Relationship Id="rId6" Type="http://schemas.openxmlformats.org/officeDocument/2006/relationships/hyperlink" Target="ASF%20-%20AD/MIR%202023%20del%20PP%20043.xlsx" TargetMode="External"/><Relationship Id="rId5" Type="http://schemas.openxmlformats.org/officeDocument/2006/relationships/hyperlink" Target="ASF%20-%20AD/PP%20-%20043.xlsx" TargetMode="External"/><Relationship Id="rId4" Type="http://schemas.openxmlformats.org/officeDocument/2006/relationships/hyperlink" Target="ASF%20-%20AD/Cuenta%20p&#250;blica%202022%20por%20PP.pdf"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2"/>
          </p:nvPr>
        </p:nvSpPr>
        <p:spPr/>
        <p:txBody>
          <a:bodyPr/>
          <a:lstStyle/>
          <a:p>
            <a:fld id="{86CB4B4D-7CA3-9044-876B-883B54F8677D}" type="slidenum">
              <a:rPr lang="es-MX" smtClean="0"/>
              <a:t>1</a:t>
            </a:fld>
            <a:endParaRPr lang="es-MX"/>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0442" y="4932183"/>
            <a:ext cx="1551118" cy="1741350"/>
          </a:xfrm>
          <a:prstGeom prst="rect">
            <a:avLst/>
          </a:prstGeom>
        </p:spPr>
      </p:pic>
      <p:sp>
        <p:nvSpPr>
          <p:cNvPr id="12" name="Título 1">
            <a:extLst>
              <a:ext uri="{FF2B5EF4-FFF2-40B4-BE49-F238E27FC236}">
                <a16:creationId xmlns:a16="http://schemas.microsoft.com/office/drawing/2014/main" id="{15BF5953-6F18-4804-BB99-B3B18134AFD6}"/>
              </a:ext>
            </a:extLst>
          </p:cNvPr>
          <p:cNvSpPr>
            <a:spLocks noGrp="1"/>
          </p:cNvSpPr>
          <p:nvPr>
            <p:ph type="title"/>
          </p:nvPr>
        </p:nvSpPr>
        <p:spPr>
          <a:xfrm>
            <a:off x="1330099" y="1925817"/>
            <a:ext cx="9645902" cy="536660"/>
          </a:xfrm>
        </p:spPr>
        <p:txBody>
          <a:bodyPr>
            <a:normAutofit/>
          </a:bodyPr>
          <a:lstStyle/>
          <a:p>
            <a:r>
              <a:rPr lang="es-MX" sz="3200" b="1" dirty="0">
                <a:solidFill>
                  <a:srgbClr val="990033"/>
                </a:solidFill>
                <a:latin typeface="Montserrat" panose="00000500000000000000" pitchFamily="2" charset="0"/>
              </a:rPr>
              <a:t>Auditoría de Desempeño (AD)</a:t>
            </a:r>
            <a:endParaRPr lang="es-MX" sz="3600" dirty="0">
              <a:solidFill>
                <a:srgbClr val="990033"/>
              </a:solidFill>
              <a:latin typeface="Montserrat" panose="00000500000000000000" pitchFamily="2" charset="0"/>
            </a:endParaRPr>
          </a:p>
        </p:txBody>
      </p:sp>
      <p:sp>
        <p:nvSpPr>
          <p:cNvPr id="13" name="Rectángulo 12">
            <a:extLst>
              <a:ext uri="{FF2B5EF4-FFF2-40B4-BE49-F238E27FC236}">
                <a16:creationId xmlns:a16="http://schemas.microsoft.com/office/drawing/2014/main" id="{A63F74D2-34B5-4FEB-8817-8B0995C3A332}"/>
              </a:ext>
            </a:extLst>
          </p:cNvPr>
          <p:cNvSpPr/>
          <p:nvPr/>
        </p:nvSpPr>
        <p:spPr>
          <a:xfrm>
            <a:off x="2347404" y="3223601"/>
            <a:ext cx="7634796" cy="954107"/>
          </a:xfrm>
          <a:prstGeom prst="rect">
            <a:avLst/>
          </a:prstGeom>
          <a:noFill/>
        </p:spPr>
        <p:txBody>
          <a:bodyPr wrap="square" lIns="91440" tIns="45720" rIns="91440" bIns="45720">
            <a:spAutoFit/>
          </a:bodyPr>
          <a:lstStyle/>
          <a:p>
            <a:pPr algn="ctr"/>
            <a:r>
              <a:rPr lang="es-ES" sz="2800" b="0" cap="none" spc="0" dirty="0">
                <a:ln w="0"/>
                <a:solidFill>
                  <a:schemeClr val="tx1"/>
                </a:solidFill>
                <a:effectLst>
                  <a:outerShdw blurRad="38100" dist="19050" dir="2700000" algn="tl" rotWithShape="0">
                    <a:schemeClr val="dk1">
                      <a:alpha val="40000"/>
                    </a:schemeClr>
                  </a:outerShdw>
                </a:effectLst>
              </a:rPr>
              <a:t>Unidad </a:t>
            </a:r>
            <a:r>
              <a:rPr lang="es-ES" sz="2800" dirty="0">
                <a:ln w="0"/>
                <a:solidFill>
                  <a:schemeClr val="tx1"/>
                </a:solidFill>
                <a:effectLst>
                  <a:outerShdw blurRad="38100" dist="19050" dir="2700000" algn="tl" rotWithShape="0">
                    <a:schemeClr val="dk1">
                      <a:alpha val="40000"/>
                    </a:schemeClr>
                  </a:outerShdw>
                </a:effectLst>
              </a:rPr>
              <a:t>4</a:t>
            </a:r>
            <a:endParaRPr lang="es-ES" sz="2800" b="0" cap="none" spc="0" dirty="0">
              <a:ln w="0"/>
              <a:solidFill>
                <a:schemeClr val="tx1"/>
              </a:solidFill>
              <a:effectLst>
                <a:outerShdw blurRad="38100" dist="19050" dir="2700000" algn="tl" rotWithShape="0">
                  <a:schemeClr val="dk1">
                    <a:alpha val="40000"/>
                  </a:schemeClr>
                </a:outerShdw>
              </a:effectLst>
            </a:endParaRPr>
          </a:p>
          <a:p>
            <a:pPr algn="ctr"/>
            <a:r>
              <a:rPr lang="es-ES" sz="2800" dirty="0">
                <a:ln w="0"/>
                <a:solidFill>
                  <a:schemeClr val="tx1"/>
                </a:solidFill>
                <a:effectLst>
                  <a:outerShdw blurRad="38100" dist="19050" dir="2700000" algn="tl" rotWithShape="0">
                    <a:schemeClr val="dk1">
                      <a:alpha val="40000"/>
                    </a:schemeClr>
                  </a:outerShdw>
                </a:effectLst>
              </a:rPr>
              <a:t>Entidad fiscalizadora SFP</a:t>
            </a:r>
            <a:endParaRPr lang="es-E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569178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CC525A-BDC0-46A7-A012-A3DD76AF498A}"/>
              </a:ext>
            </a:extLst>
          </p:cNvPr>
          <p:cNvSpPr>
            <a:spLocks noGrp="1"/>
          </p:cNvSpPr>
          <p:nvPr>
            <p:ph type="title"/>
          </p:nvPr>
        </p:nvSpPr>
        <p:spPr/>
        <p:txBody>
          <a:bodyPr/>
          <a:lstStyle/>
          <a:p>
            <a:pPr algn="ctr"/>
            <a:r>
              <a:rPr lang="es-MX" dirty="0"/>
              <a:t>Variables</a:t>
            </a:r>
          </a:p>
        </p:txBody>
      </p:sp>
      <p:sp>
        <p:nvSpPr>
          <p:cNvPr id="3" name="Marcador de texto 2">
            <a:extLst>
              <a:ext uri="{FF2B5EF4-FFF2-40B4-BE49-F238E27FC236}">
                <a16:creationId xmlns:a16="http://schemas.microsoft.com/office/drawing/2014/main" id="{6FDC297B-F9E3-4D38-ADBC-FC80C95E46DA}"/>
              </a:ext>
            </a:extLst>
          </p:cNvPr>
          <p:cNvSpPr>
            <a:spLocks noGrp="1"/>
          </p:cNvSpPr>
          <p:nvPr>
            <p:ph type="body" sz="half" idx="1"/>
          </p:nvPr>
        </p:nvSpPr>
        <p:spPr/>
        <p:txBody>
          <a:bodyPr/>
          <a:lstStyle/>
          <a:p>
            <a:pPr marL="342900" indent="-342900" algn="just">
              <a:buFont typeface="Wingdings" panose="05000000000000000000" pitchFamily="2" charset="2"/>
              <a:buChar char="Ø"/>
            </a:pPr>
            <a:r>
              <a:rPr lang="es-MX" b="1" dirty="0"/>
              <a:t>Economía</a:t>
            </a:r>
            <a:r>
              <a:rPr lang="es-MX" dirty="0"/>
              <a:t>: Minimizar los costos de los recursos. Los recursos utilizados deben estar disponibles a su debido tiempo, en cantidad y calidad apropiadas y al mejor precio, lo que implica racionalidad.</a:t>
            </a:r>
          </a:p>
          <a:p>
            <a:pPr marL="342900" indent="-342900" algn="just">
              <a:buFont typeface="Wingdings" panose="05000000000000000000" pitchFamily="2" charset="2"/>
              <a:buChar char="Ø"/>
            </a:pPr>
            <a:r>
              <a:rPr lang="es-MX" b="1" dirty="0"/>
              <a:t>Eficiencia</a:t>
            </a:r>
            <a:r>
              <a:rPr lang="es-MX" dirty="0"/>
              <a:t>: Obtener el máximo de los recursos disponibles. Es la relación entre recursos utilizados y productos entregado, en términos de cantidad, calidad y oportunidad.</a:t>
            </a:r>
          </a:p>
          <a:p>
            <a:pPr marL="342900" indent="-342900">
              <a:buFont typeface="Wingdings" panose="05000000000000000000" pitchFamily="2" charset="2"/>
              <a:buChar char="Ø"/>
            </a:pPr>
            <a:r>
              <a:rPr lang="es-MX" b="1" dirty="0"/>
              <a:t>Eficacia</a:t>
            </a:r>
            <a:r>
              <a:rPr lang="es-MX" dirty="0"/>
              <a:t>: Cumplir los objetivos planteados y lograr los resultados previstos.</a:t>
            </a:r>
          </a:p>
        </p:txBody>
      </p:sp>
      <p:sp>
        <p:nvSpPr>
          <p:cNvPr id="4" name="Marcador de número de diapositiva 3">
            <a:extLst>
              <a:ext uri="{FF2B5EF4-FFF2-40B4-BE49-F238E27FC236}">
                <a16:creationId xmlns:a16="http://schemas.microsoft.com/office/drawing/2014/main" id="{A078A9F0-06AA-46F6-A2CD-C51E1345D1CE}"/>
              </a:ext>
            </a:extLst>
          </p:cNvPr>
          <p:cNvSpPr>
            <a:spLocks noGrp="1"/>
          </p:cNvSpPr>
          <p:nvPr>
            <p:ph type="sldNum" sz="quarter" idx="2"/>
          </p:nvPr>
        </p:nvSpPr>
        <p:spPr/>
        <p:txBody>
          <a:bodyPr/>
          <a:lstStyle/>
          <a:p>
            <a:fld id="{86CB4B4D-7CA3-9044-876B-883B54F8677D}" type="slidenum">
              <a:rPr lang="es-MX" smtClean="0"/>
              <a:t>10</a:t>
            </a:fld>
            <a:endParaRPr lang="es-MX"/>
          </a:p>
        </p:txBody>
      </p:sp>
    </p:spTree>
    <p:extLst>
      <p:ext uri="{BB962C8B-B14F-4D97-AF65-F5344CB8AC3E}">
        <p14:creationId xmlns:p14="http://schemas.microsoft.com/office/powerpoint/2010/main" val="28534169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95725-0AFC-41B3-BC2B-E4BD743110C8}"/>
              </a:ext>
            </a:extLst>
          </p:cNvPr>
          <p:cNvSpPr>
            <a:spLocks noGrp="1"/>
          </p:cNvSpPr>
          <p:nvPr>
            <p:ph type="title"/>
          </p:nvPr>
        </p:nvSpPr>
        <p:spPr/>
        <p:txBody>
          <a:bodyPr/>
          <a:lstStyle/>
          <a:p>
            <a:pPr algn="ctr"/>
            <a:r>
              <a:rPr lang="es-MX" dirty="0"/>
              <a:t>Objetivo </a:t>
            </a:r>
            <a:br>
              <a:rPr lang="es-MX" dirty="0"/>
            </a:br>
            <a:r>
              <a:rPr lang="es-MX" dirty="0"/>
              <a:t>de la AD</a:t>
            </a:r>
          </a:p>
        </p:txBody>
      </p:sp>
      <p:sp>
        <p:nvSpPr>
          <p:cNvPr id="3" name="Marcador de texto 2">
            <a:extLst>
              <a:ext uri="{FF2B5EF4-FFF2-40B4-BE49-F238E27FC236}">
                <a16:creationId xmlns:a16="http://schemas.microsoft.com/office/drawing/2014/main" id="{B21032F9-E3F4-467F-B368-FAEEBCBB9299}"/>
              </a:ext>
            </a:extLst>
          </p:cNvPr>
          <p:cNvSpPr>
            <a:spLocks noGrp="1"/>
          </p:cNvSpPr>
          <p:nvPr>
            <p:ph type="body" sz="half" idx="1"/>
          </p:nvPr>
        </p:nvSpPr>
        <p:spPr/>
        <p:txBody>
          <a:bodyPr/>
          <a:lstStyle/>
          <a:p>
            <a:pPr algn="just">
              <a:lnSpc>
                <a:spcPct val="150000"/>
              </a:lnSpc>
            </a:pPr>
            <a:r>
              <a:rPr lang="es-MX" i="1" dirty="0"/>
              <a:t>“El objetivo principal de la auditoría de desempeño es </a:t>
            </a:r>
            <a:r>
              <a:rPr lang="es-MX" b="1" i="1" dirty="0"/>
              <a:t>promover una gestión gubernamental económica, eficaz y eficiente</a:t>
            </a:r>
            <a:r>
              <a:rPr lang="es-MX" i="1" dirty="0"/>
              <a:t>. También contribuye a la rendición de cuentas y a la transparencia”.</a:t>
            </a:r>
          </a:p>
        </p:txBody>
      </p:sp>
      <p:sp>
        <p:nvSpPr>
          <p:cNvPr id="4" name="Marcador de número de diapositiva 3">
            <a:extLst>
              <a:ext uri="{FF2B5EF4-FFF2-40B4-BE49-F238E27FC236}">
                <a16:creationId xmlns:a16="http://schemas.microsoft.com/office/drawing/2014/main" id="{FC1F6163-3A98-4328-8999-C8B485A7A4C0}"/>
              </a:ext>
            </a:extLst>
          </p:cNvPr>
          <p:cNvSpPr>
            <a:spLocks noGrp="1"/>
          </p:cNvSpPr>
          <p:nvPr>
            <p:ph type="sldNum" sz="quarter" idx="2"/>
          </p:nvPr>
        </p:nvSpPr>
        <p:spPr/>
        <p:txBody>
          <a:bodyPr/>
          <a:lstStyle/>
          <a:p>
            <a:fld id="{86CB4B4D-7CA3-9044-876B-883B54F8677D}" type="slidenum">
              <a:rPr lang="es-MX" smtClean="0"/>
              <a:t>11</a:t>
            </a:fld>
            <a:endParaRPr lang="es-MX"/>
          </a:p>
        </p:txBody>
      </p:sp>
    </p:spTree>
    <p:extLst>
      <p:ext uri="{BB962C8B-B14F-4D97-AF65-F5344CB8AC3E}">
        <p14:creationId xmlns:p14="http://schemas.microsoft.com/office/powerpoint/2010/main" val="154495168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A894A4-34B0-444B-99AA-E47287A80271}"/>
              </a:ext>
            </a:extLst>
          </p:cNvPr>
          <p:cNvSpPr>
            <a:spLocks noGrp="1"/>
          </p:cNvSpPr>
          <p:nvPr>
            <p:ph type="title"/>
          </p:nvPr>
        </p:nvSpPr>
        <p:spPr/>
        <p:txBody>
          <a:bodyPr/>
          <a:lstStyle/>
          <a:p>
            <a:pPr algn="ctr"/>
            <a:r>
              <a:rPr lang="es-MX" dirty="0"/>
              <a:t>Elementos</a:t>
            </a:r>
            <a:br>
              <a:rPr lang="es-MX" dirty="0"/>
            </a:br>
            <a:r>
              <a:rPr lang="es-MX" dirty="0"/>
              <a:t>de la AD</a:t>
            </a:r>
          </a:p>
        </p:txBody>
      </p:sp>
      <p:sp>
        <p:nvSpPr>
          <p:cNvPr id="3" name="Marcador de texto 2">
            <a:extLst>
              <a:ext uri="{FF2B5EF4-FFF2-40B4-BE49-F238E27FC236}">
                <a16:creationId xmlns:a16="http://schemas.microsoft.com/office/drawing/2014/main" id="{175A5D67-42AB-4764-B4C7-8C7ADF1B9B7C}"/>
              </a:ext>
            </a:extLst>
          </p:cNvPr>
          <p:cNvSpPr>
            <a:spLocks noGrp="1"/>
          </p:cNvSpPr>
          <p:nvPr>
            <p:ph type="body" sz="half" idx="1"/>
          </p:nvPr>
        </p:nvSpPr>
        <p:spPr/>
        <p:txBody>
          <a:bodyPr/>
          <a:lstStyle/>
          <a:p>
            <a:pPr marL="342900" indent="-342900">
              <a:lnSpc>
                <a:spcPct val="150000"/>
              </a:lnSpc>
              <a:buFont typeface="Wingdings" panose="05000000000000000000" pitchFamily="2" charset="2"/>
              <a:buChar char="q"/>
            </a:pPr>
            <a:r>
              <a:rPr lang="es-MX" dirty="0"/>
              <a:t>Auditor.</a:t>
            </a:r>
          </a:p>
          <a:p>
            <a:pPr marL="342900" indent="-342900">
              <a:lnSpc>
                <a:spcPct val="150000"/>
              </a:lnSpc>
              <a:buFont typeface="Wingdings" panose="05000000000000000000" pitchFamily="2" charset="2"/>
              <a:buChar char="q"/>
            </a:pPr>
            <a:r>
              <a:rPr lang="es-MX" dirty="0"/>
              <a:t>Auditado.</a:t>
            </a:r>
          </a:p>
          <a:p>
            <a:pPr marL="342900" indent="-342900">
              <a:lnSpc>
                <a:spcPct val="150000"/>
              </a:lnSpc>
              <a:buFont typeface="Wingdings" panose="05000000000000000000" pitchFamily="2" charset="2"/>
              <a:buChar char="q"/>
            </a:pPr>
            <a:r>
              <a:rPr lang="es-MX" dirty="0"/>
              <a:t>Destinatarios.</a:t>
            </a:r>
          </a:p>
          <a:p>
            <a:pPr marL="342900" indent="-342900">
              <a:lnSpc>
                <a:spcPct val="150000"/>
              </a:lnSpc>
              <a:buFont typeface="Wingdings" panose="05000000000000000000" pitchFamily="2" charset="2"/>
              <a:buChar char="q"/>
            </a:pPr>
            <a:r>
              <a:rPr lang="es-MX" dirty="0"/>
              <a:t>Objeto de la revisión.</a:t>
            </a:r>
          </a:p>
          <a:p>
            <a:pPr marL="342900" indent="-342900">
              <a:lnSpc>
                <a:spcPct val="150000"/>
              </a:lnSpc>
              <a:buFont typeface="Wingdings" panose="05000000000000000000" pitchFamily="2" charset="2"/>
              <a:buChar char="q"/>
            </a:pPr>
            <a:r>
              <a:rPr lang="es-MX" dirty="0"/>
              <a:t>Criterios.</a:t>
            </a:r>
          </a:p>
        </p:txBody>
      </p:sp>
      <p:sp>
        <p:nvSpPr>
          <p:cNvPr id="4" name="Marcador de número de diapositiva 3">
            <a:extLst>
              <a:ext uri="{FF2B5EF4-FFF2-40B4-BE49-F238E27FC236}">
                <a16:creationId xmlns:a16="http://schemas.microsoft.com/office/drawing/2014/main" id="{BAC3C02C-2C8A-4738-AC30-D654725C57B3}"/>
              </a:ext>
            </a:extLst>
          </p:cNvPr>
          <p:cNvSpPr>
            <a:spLocks noGrp="1"/>
          </p:cNvSpPr>
          <p:nvPr>
            <p:ph type="sldNum" sz="quarter" idx="2"/>
          </p:nvPr>
        </p:nvSpPr>
        <p:spPr/>
        <p:txBody>
          <a:bodyPr/>
          <a:lstStyle/>
          <a:p>
            <a:fld id="{86CB4B4D-7CA3-9044-876B-883B54F8677D}" type="slidenum">
              <a:rPr lang="es-MX" smtClean="0"/>
              <a:t>12</a:t>
            </a:fld>
            <a:endParaRPr lang="es-MX"/>
          </a:p>
        </p:txBody>
      </p:sp>
    </p:spTree>
    <p:extLst>
      <p:ext uri="{BB962C8B-B14F-4D97-AF65-F5344CB8AC3E}">
        <p14:creationId xmlns:p14="http://schemas.microsoft.com/office/powerpoint/2010/main" val="89792805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951E23-E351-41B2-BBA3-F8B28E43FFE5}"/>
              </a:ext>
            </a:extLst>
          </p:cNvPr>
          <p:cNvSpPr>
            <a:spLocks noGrp="1"/>
          </p:cNvSpPr>
          <p:nvPr>
            <p:ph type="title"/>
          </p:nvPr>
        </p:nvSpPr>
        <p:spPr/>
        <p:txBody>
          <a:bodyPr/>
          <a:lstStyle/>
          <a:p>
            <a:pPr algn="ctr"/>
            <a:r>
              <a:rPr lang="es-MX" dirty="0"/>
              <a:t>Principios</a:t>
            </a:r>
            <a:br>
              <a:rPr lang="es-MX" dirty="0"/>
            </a:br>
            <a:r>
              <a:rPr lang="es-MX" dirty="0"/>
              <a:t>generales</a:t>
            </a:r>
          </a:p>
        </p:txBody>
      </p:sp>
      <p:sp>
        <p:nvSpPr>
          <p:cNvPr id="3" name="Marcador de texto 2">
            <a:extLst>
              <a:ext uri="{FF2B5EF4-FFF2-40B4-BE49-F238E27FC236}">
                <a16:creationId xmlns:a16="http://schemas.microsoft.com/office/drawing/2014/main" id="{CD7D36C0-845F-44F3-8430-AE8E52057605}"/>
              </a:ext>
            </a:extLst>
          </p:cNvPr>
          <p:cNvSpPr>
            <a:spLocks noGrp="1"/>
          </p:cNvSpPr>
          <p:nvPr>
            <p:ph type="body" sz="half" idx="1"/>
          </p:nvPr>
        </p:nvSpPr>
        <p:spPr>
          <a:xfrm>
            <a:off x="4785360" y="1071155"/>
            <a:ext cx="6568441" cy="5199017"/>
          </a:xfrm>
        </p:spPr>
        <p:txBody>
          <a:bodyPr>
            <a:normAutofit/>
          </a:bodyPr>
          <a:lstStyle/>
          <a:p>
            <a:pPr marL="342900" indent="-342900">
              <a:buFont typeface="Wingdings" panose="05000000000000000000" pitchFamily="2" charset="2"/>
              <a:buChar char="v"/>
            </a:pPr>
            <a:r>
              <a:rPr lang="es-MX" dirty="0"/>
              <a:t>Selección de temas.</a:t>
            </a:r>
          </a:p>
          <a:p>
            <a:pPr marL="342900" indent="-342900">
              <a:buFont typeface="Wingdings" panose="05000000000000000000" pitchFamily="2" charset="2"/>
              <a:buChar char="v"/>
            </a:pPr>
            <a:r>
              <a:rPr lang="es-MX" dirty="0"/>
              <a:t>Identificación de objetivos.</a:t>
            </a:r>
          </a:p>
          <a:p>
            <a:pPr marL="342900" indent="-342900">
              <a:buFont typeface="Wingdings" panose="05000000000000000000" pitchFamily="2" charset="2"/>
              <a:buChar char="v"/>
            </a:pPr>
            <a:r>
              <a:rPr lang="es-MX" dirty="0"/>
              <a:t>Definición de enfoque y criterios.</a:t>
            </a:r>
          </a:p>
          <a:p>
            <a:pPr marL="342900" indent="-342900">
              <a:buFont typeface="Wingdings" panose="05000000000000000000" pitchFamily="2" charset="2"/>
              <a:buChar char="v"/>
            </a:pPr>
            <a:r>
              <a:rPr lang="es-MX" dirty="0"/>
              <a:t>Riesgo de auditoría.</a:t>
            </a:r>
          </a:p>
          <a:p>
            <a:pPr marL="342900" indent="-342900">
              <a:buFont typeface="Wingdings" panose="05000000000000000000" pitchFamily="2" charset="2"/>
              <a:buChar char="v"/>
            </a:pPr>
            <a:r>
              <a:rPr lang="es-MX" dirty="0"/>
              <a:t>Comunicación.</a:t>
            </a:r>
          </a:p>
          <a:p>
            <a:pPr marL="342900" indent="-342900">
              <a:buFont typeface="Wingdings" panose="05000000000000000000" pitchFamily="2" charset="2"/>
              <a:buChar char="v"/>
            </a:pPr>
            <a:r>
              <a:rPr lang="es-MX" dirty="0"/>
              <a:t>Habilidades.</a:t>
            </a:r>
          </a:p>
          <a:p>
            <a:pPr marL="342900" indent="-342900">
              <a:buFont typeface="Wingdings" panose="05000000000000000000" pitchFamily="2" charset="2"/>
              <a:buChar char="v"/>
            </a:pPr>
            <a:r>
              <a:rPr lang="es-MX" dirty="0"/>
              <a:t>Juicio profesional.</a:t>
            </a:r>
          </a:p>
          <a:p>
            <a:pPr marL="342900" indent="-342900">
              <a:buFont typeface="Wingdings" panose="05000000000000000000" pitchFamily="2" charset="2"/>
              <a:buChar char="v"/>
            </a:pPr>
            <a:r>
              <a:rPr lang="es-MX" dirty="0"/>
              <a:t>Control de calidad.</a:t>
            </a:r>
          </a:p>
          <a:p>
            <a:pPr marL="342900" indent="-342900">
              <a:buFont typeface="Wingdings" panose="05000000000000000000" pitchFamily="2" charset="2"/>
              <a:buChar char="v"/>
            </a:pPr>
            <a:r>
              <a:rPr lang="es-MX" dirty="0"/>
              <a:t>Importancia relativa.</a:t>
            </a:r>
          </a:p>
          <a:p>
            <a:pPr marL="342900" indent="-342900">
              <a:buFont typeface="Wingdings" panose="05000000000000000000" pitchFamily="2" charset="2"/>
              <a:buChar char="v"/>
            </a:pPr>
            <a:r>
              <a:rPr lang="es-MX" dirty="0"/>
              <a:t>Documentación.</a:t>
            </a:r>
          </a:p>
          <a:p>
            <a:pPr marL="342900" indent="-342900">
              <a:buFont typeface="Wingdings" panose="05000000000000000000" pitchFamily="2" charset="2"/>
              <a:buChar char="v"/>
            </a:pPr>
            <a:r>
              <a:rPr lang="es-MX" dirty="0"/>
              <a:t>Ética e independencia.</a:t>
            </a:r>
          </a:p>
        </p:txBody>
      </p:sp>
      <p:sp>
        <p:nvSpPr>
          <p:cNvPr id="4" name="Marcador de número de diapositiva 3">
            <a:extLst>
              <a:ext uri="{FF2B5EF4-FFF2-40B4-BE49-F238E27FC236}">
                <a16:creationId xmlns:a16="http://schemas.microsoft.com/office/drawing/2014/main" id="{86F69883-44B2-4EFB-8BFC-3F44935D886E}"/>
              </a:ext>
            </a:extLst>
          </p:cNvPr>
          <p:cNvSpPr>
            <a:spLocks noGrp="1"/>
          </p:cNvSpPr>
          <p:nvPr>
            <p:ph type="sldNum" sz="quarter" idx="2"/>
          </p:nvPr>
        </p:nvSpPr>
        <p:spPr/>
        <p:txBody>
          <a:bodyPr/>
          <a:lstStyle/>
          <a:p>
            <a:fld id="{86CB4B4D-7CA3-9044-876B-883B54F8677D}" type="slidenum">
              <a:rPr lang="es-MX" smtClean="0"/>
              <a:t>13</a:t>
            </a:fld>
            <a:endParaRPr lang="es-MX"/>
          </a:p>
        </p:txBody>
      </p:sp>
    </p:spTree>
    <p:extLst>
      <p:ext uri="{BB962C8B-B14F-4D97-AF65-F5344CB8AC3E}">
        <p14:creationId xmlns:p14="http://schemas.microsoft.com/office/powerpoint/2010/main" val="192029494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29BD3D-2296-41F5-BE4F-3AC4C5314A24}"/>
              </a:ext>
            </a:extLst>
          </p:cNvPr>
          <p:cNvSpPr>
            <a:spLocks noGrp="1"/>
          </p:cNvSpPr>
          <p:nvPr>
            <p:ph type="title"/>
          </p:nvPr>
        </p:nvSpPr>
        <p:spPr/>
        <p:txBody>
          <a:bodyPr/>
          <a:lstStyle/>
          <a:p>
            <a:pPr algn="ctr"/>
            <a:r>
              <a:rPr lang="es-MX" dirty="0"/>
              <a:t>Enfoques</a:t>
            </a:r>
            <a:br>
              <a:rPr lang="es-MX" dirty="0"/>
            </a:br>
            <a:r>
              <a:rPr lang="es-MX" dirty="0"/>
              <a:t>de las AD</a:t>
            </a:r>
          </a:p>
        </p:txBody>
      </p:sp>
      <p:sp>
        <p:nvSpPr>
          <p:cNvPr id="3" name="Marcador de texto 2">
            <a:extLst>
              <a:ext uri="{FF2B5EF4-FFF2-40B4-BE49-F238E27FC236}">
                <a16:creationId xmlns:a16="http://schemas.microsoft.com/office/drawing/2014/main" id="{1FBA5376-B0F5-4119-93C3-9E3CA01E6E61}"/>
              </a:ext>
            </a:extLst>
          </p:cNvPr>
          <p:cNvSpPr>
            <a:spLocks noGrp="1"/>
          </p:cNvSpPr>
          <p:nvPr>
            <p:ph type="body" sz="half" idx="1"/>
          </p:nvPr>
        </p:nvSpPr>
        <p:spPr/>
        <p:txBody>
          <a:bodyPr>
            <a:normAutofit lnSpcReduction="10000"/>
          </a:bodyPr>
          <a:lstStyle/>
          <a:p>
            <a:pPr marL="342900" indent="-342900" algn="just">
              <a:lnSpc>
                <a:spcPct val="150000"/>
              </a:lnSpc>
              <a:buFont typeface="Wingdings" panose="05000000000000000000" pitchFamily="2" charset="2"/>
              <a:buChar char="ü"/>
            </a:pPr>
            <a:r>
              <a:rPr lang="es-MX" dirty="0"/>
              <a:t>De sistema: que examina el funcionamiento adecuado de los sistemas de gestión.</a:t>
            </a:r>
          </a:p>
          <a:p>
            <a:pPr marL="342900" indent="-342900" algn="just">
              <a:lnSpc>
                <a:spcPct val="150000"/>
              </a:lnSpc>
              <a:buFont typeface="Wingdings" panose="05000000000000000000" pitchFamily="2" charset="2"/>
              <a:buChar char="ü"/>
            </a:pPr>
            <a:r>
              <a:rPr lang="es-MX" dirty="0"/>
              <a:t>De resultados: que evalúa si los objetivos en términos de resultados o productos han sido alcanzados como se deseaba, o si los programas y servicios operan como se esperaba.</a:t>
            </a:r>
          </a:p>
          <a:p>
            <a:pPr marL="342900" indent="-342900" algn="just">
              <a:lnSpc>
                <a:spcPct val="150000"/>
              </a:lnSpc>
              <a:buFont typeface="Wingdings" panose="05000000000000000000" pitchFamily="2" charset="2"/>
              <a:buChar char="ü"/>
            </a:pPr>
            <a:r>
              <a:rPr lang="es-MX" dirty="0"/>
              <a:t>De problema: que examina, verifica y analiza las causas de los problemas particulares o desviaciones de los criterios establecidos.</a:t>
            </a:r>
          </a:p>
        </p:txBody>
      </p:sp>
      <p:sp>
        <p:nvSpPr>
          <p:cNvPr id="4" name="Marcador de número de diapositiva 3">
            <a:extLst>
              <a:ext uri="{FF2B5EF4-FFF2-40B4-BE49-F238E27FC236}">
                <a16:creationId xmlns:a16="http://schemas.microsoft.com/office/drawing/2014/main" id="{1BDF796F-8EDC-42C7-A6DC-500716A9453A}"/>
              </a:ext>
            </a:extLst>
          </p:cNvPr>
          <p:cNvSpPr>
            <a:spLocks noGrp="1"/>
          </p:cNvSpPr>
          <p:nvPr>
            <p:ph type="sldNum" sz="quarter" idx="2"/>
          </p:nvPr>
        </p:nvSpPr>
        <p:spPr/>
        <p:txBody>
          <a:bodyPr/>
          <a:lstStyle/>
          <a:p>
            <a:fld id="{86CB4B4D-7CA3-9044-876B-883B54F8677D}" type="slidenum">
              <a:rPr lang="es-MX" smtClean="0"/>
              <a:t>14</a:t>
            </a:fld>
            <a:endParaRPr lang="es-MX"/>
          </a:p>
        </p:txBody>
      </p:sp>
    </p:spTree>
    <p:extLst>
      <p:ext uri="{BB962C8B-B14F-4D97-AF65-F5344CB8AC3E}">
        <p14:creationId xmlns:p14="http://schemas.microsoft.com/office/powerpoint/2010/main" val="7301649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60D19-76B0-401A-A4E5-DC89378F1495}"/>
              </a:ext>
            </a:extLst>
          </p:cNvPr>
          <p:cNvSpPr>
            <a:spLocks noGrp="1"/>
          </p:cNvSpPr>
          <p:nvPr>
            <p:ph type="title"/>
          </p:nvPr>
        </p:nvSpPr>
        <p:spPr/>
        <p:txBody>
          <a:bodyPr/>
          <a:lstStyle/>
          <a:p>
            <a:pPr algn="ctr"/>
            <a:r>
              <a:rPr lang="es-MX" dirty="0"/>
              <a:t>Criterios</a:t>
            </a:r>
          </a:p>
        </p:txBody>
      </p:sp>
      <p:sp>
        <p:nvSpPr>
          <p:cNvPr id="3" name="Marcador de texto 2">
            <a:extLst>
              <a:ext uri="{FF2B5EF4-FFF2-40B4-BE49-F238E27FC236}">
                <a16:creationId xmlns:a16="http://schemas.microsoft.com/office/drawing/2014/main" id="{9A4F2261-889D-4C55-9EF9-5B30EB434621}"/>
              </a:ext>
            </a:extLst>
          </p:cNvPr>
          <p:cNvSpPr>
            <a:spLocks noGrp="1"/>
          </p:cNvSpPr>
          <p:nvPr>
            <p:ph type="body" sz="half" idx="1"/>
          </p:nvPr>
        </p:nvSpPr>
        <p:spPr>
          <a:xfrm>
            <a:off x="4785359" y="414339"/>
            <a:ext cx="6568441" cy="6259194"/>
          </a:xfrm>
        </p:spPr>
        <p:txBody>
          <a:bodyPr>
            <a:normAutofit fontScale="92500" lnSpcReduction="10000"/>
          </a:bodyPr>
          <a:lstStyle/>
          <a:p>
            <a:pPr algn="just">
              <a:lnSpc>
                <a:spcPct val="150000"/>
              </a:lnSpc>
            </a:pPr>
            <a:r>
              <a:rPr lang="es-MX" dirty="0"/>
              <a:t>Son puntos de referencia utilizados para evaluar el tema; normas razonables y específicas de auditoría de desempeño, contra las cuales se pueden evaluar y valorar la economía, eficacia y eficiencia de las operaciones.</a:t>
            </a:r>
          </a:p>
          <a:p>
            <a:pPr algn="just">
              <a:lnSpc>
                <a:spcPct val="150000"/>
              </a:lnSpc>
            </a:pPr>
            <a:r>
              <a:rPr lang="es-MX" dirty="0"/>
              <a:t>Brindan una base para evaluar la evidencia, desarrollar los hallazgos de auditoría y formular conclusiones sobre los objetivos de la auditoría.</a:t>
            </a:r>
          </a:p>
          <a:p>
            <a:pPr algn="just">
              <a:lnSpc>
                <a:spcPct val="150000"/>
              </a:lnSpc>
            </a:pPr>
            <a:r>
              <a:rPr lang="es-MX" dirty="0"/>
              <a:t>Pueden ser cualitativos o cuantitativos y deben definir contra qué será evaluado la entidad auditada.</a:t>
            </a:r>
          </a:p>
          <a:p>
            <a:pPr algn="just">
              <a:lnSpc>
                <a:spcPct val="150000"/>
              </a:lnSpc>
            </a:pPr>
            <a:r>
              <a:rPr lang="es-MX" dirty="0"/>
              <a:t>Pueden ser generales o específicos, enfocarse en el </a:t>
            </a:r>
            <a:r>
              <a:rPr lang="es-MX" b="1" dirty="0"/>
              <a:t>deber ser </a:t>
            </a:r>
            <a:r>
              <a:rPr lang="es-MX" dirty="0"/>
              <a:t>de acuerdo a las disposiciones.</a:t>
            </a:r>
          </a:p>
        </p:txBody>
      </p:sp>
      <p:sp>
        <p:nvSpPr>
          <p:cNvPr id="4" name="Marcador de número de diapositiva 3">
            <a:extLst>
              <a:ext uri="{FF2B5EF4-FFF2-40B4-BE49-F238E27FC236}">
                <a16:creationId xmlns:a16="http://schemas.microsoft.com/office/drawing/2014/main" id="{7D631E4F-7923-41C7-8DC9-1D1B7E9E7F80}"/>
              </a:ext>
            </a:extLst>
          </p:cNvPr>
          <p:cNvSpPr>
            <a:spLocks noGrp="1"/>
          </p:cNvSpPr>
          <p:nvPr>
            <p:ph type="sldNum" sz="quarter" idx="2"/>
          </p:nvPr>
        </p:nvSpPr>
        <p:spPr/>
        <p:txBody>
          <a:bodyPr/>
          <a:lstStyle/>
          <a:p>
            <a:fld id="{86CB4B4D-7CA3-9044-876B-883B54F8677D}" type="slidenum">
              <a:rPr lang="es-MX" smtClean="0"/>
              <a:t>15</a:t>
            </a:fld>
            <a:endParaRPr lang="es-MX"/>
          </a:p>
        </p:txBody>
      </p:sp>
      <p:cxnSp>
        <p:nvCxnSpPr>
          <p:cNvPr id="6" name="Conector recto de flecha 5">
            <a:extLst>
              <a:ext uri="{FF2B5EF4-FFF2-40B4-BE49-F238E27FC236}">
                <a16:creationId xmlns:a16="http://schemas.microsoft.com/office/drawing/2014/main" id="{868AC9A7-672F-48A3-88CF-1738AB6C27CA}"/>
              </a:ext>
            </a:extLst>
          </p:cNvPr>
          <p:cNvCxnSpPr/>
          <p:nvPr/>
        </p:nvCxnSpPr>
        <p:spPr>
          <a:xfrm>
            <a:off x="2259874" y="1476103"/>
            <a:ext cx="0" cy="1449977"/>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7" name="Rectángulo 6">
            <a:extLst>
              <a:ext uri="{FF2B5EF4-FFF2-40B4-BE49-F238E27FC236}">
                <a16:creationId xmlns:a16="http://schemas.microsoft.com/office/drawing/2014/main" id="{84AD8155-F52D-4A5D-BCB3-6D382F8144D9}"/>
              </a:ext>
            </a:extLst>
          </p:cNvPr>
          <p:cNvSpPr/>
          <p:nvPr/>
        </p:nvSpPr>
        <p:spPr>
          <a:xfrm>
            <a:off x="838200" y="3244399"/>
            <a:ext cx="3028393" cy="461665"/>
          </a:xfrm>
          <a:prstGeom prst="rect">
            <a:avLst/>
          </a:prstGeom>
          <a:noFill/>
        </p:spPr>
        <p:txBody>
          <a:bodyPr wrap="none" lIns="91440" tIns="45720" rIns="91440" bIns="45720">
            <a:spAutoFit/>
          </a:bodyPr>
          <a:lstStyle/>
          <a:p>
            <a:pPr algn="ctr"/>
            <a:r>
              <a:rPr lang="es-ES" sz="2400" b="0" cap="none" spc="0" dirty="0">
                <a:ln w="0"/>
                <a:solidFill>
                  <a:schemeClr val="tx1"/>
                </a:solidFill>
                <a:effectLst>
                  <a:outerShdw blurRad="38100" dist="19050" dir="2700000" algn="tl" rotWithShape="0">
                    <a:schemeClr val="dk1">
                      <a:alpha val="40000"/>
                    </a:schemeClr>
                  </a:outerShdw>
                </a:effectLst>
              </a:rPr>
              <a:t>Preguntas de auditoría</a:t>
            </a:r>
          </a:p>
        </p:txBody>
      </p:sp>
    </p:spTree>
    <p:extLst>
      <p:ext uri="{BB962C8B-B14F-4D97-AF65-F5344CB8AC3E}">
        <p14:creationId xmlns:p14="http://schemas.microsoft.com/office/powerpoint/2010/main" val="209814753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17F23-1114-4AD8-80BD-011BC3FB1133}"/>
              </a:ext>
            </a:extLst>
          </p:cNvPr>
          <p:cNvSpPr>
            <a:spLocks noGrp="1"/>
          </p:cNvSpPr>
          <p:nvPr>
            <p:ph type="title"/>
          </p:nvPr>
        </p:nvSpPr>
        <p:spPr/>
        <p:txBody>
          <a:bodyPr/>
          <a:lstStyle/>
          <a:p>
            <a:pPr algn="ctr"/>
            <a:r>
              <a:rPr lang="es-MX" dirty="0"/>
              <a:t>Ejemplos de</a:t>
            </a:r>
            <a:br>
              <a:rPr lang="es-MX" dirty="0"/>
            </a:br>
            <a:r>
              <a:rPr lang="es-MX" dirty="0"/>
              <a:t>criterios</a:t>
            </a:r>
          </a:p>
        </p:txBody>
      </p:sp>
      <p:sp>
        <p:nvSpPr>
          <p:cNvPr id="3" name="Marcador de texto 2">
            <a:extLst>
              <a:ext uri="{FF2B5EF4-FFF2-40B4-BE49-F238E27FC236}">
                <a16:creationId xmlns:a16="http://schemas.microsoft.com/office/drawing/2014/main" id="{91D987F9-3F4C-44B9-A121-BB0DE46F31A7}"/>
              </a:ext>
            </a:extLst>
          </p:cNvPr>
          <p:cNvSpPr>
            <a:spLocks noGrp="1"/>
          </p:cNvSpPr>
          <p:nvPr>
            <p:ph type="body" sz="half" idx="1"/>
          </p:nvPr>
        </p:nvSpPr>
        <p:spPr/>
        <p:txBody>
          <a:bodyPr/>
          <a:lstStyle/>
          <a:p>
            <a:pPr marL="342900" indent="-342900">
              <a:buFont typeface="Arial" panose="020B0604020202020204" pitchFamily="34" charset="0"/>
              <a:buChar char="•"/>
            </a:pPr>
            <a:r>
              <a:rPr lang="es-MX" dirty="0"/>
              <a:t>Indicadores de desempeño.</a:t>
            </a:r>
          </a:p>
          <a:p>
            <a:endParaRPr lang="es-MX" dirty="0"/>
          </a:p>
          <a:p>
            <a:pPr algn="just">
              <a:lnSpc>
                <a:spcPct val="150000"/>
              </a:lnSpc>
            </a:pPr>
            <a:r>
              <a:rPr lang="es-MX" dirty="0"/>
              <a:t>Los criterios deben ser relevantes y comprensibles, además de completos, confiables y objetivos en el contexto del tema y los objetivos de la auditoría.</a:t>
            </a:r>
          </a:p>
          <a:p>
            <a:pPr algn="just">
              <a:lnSpc>
                <a:spcPct val="150000"/>
              </a:lnSpc>
            </a:pPr>
            <a:endParaRPr lang="es-MX" dirty="0"/>
          </a:p>
          <a:p>
            <a:pPr algn="just">
              <a:lnSpc>
                <a:spcPct val="150000"/>
              </a:lnSpc>
            </a:pPr>
            <a:r>
              <a:rPr lang="es-MX" dirty="0"/>
              <a:t>La selección de los criterios más convenientes es responsabilidad del auditor.</a:t>
            </a:r>
          </a:p>
        </p:txBody>
      </p:sp>
      <p:sp>
        <p:nvSpPr>
          <p:cNvPr id="4" name="Marcador de número de diapositiva 3">
            <a:extLst>
              <a:ext uri="{FF2B5EF4-FFF2-40B4-BE49-F238E27FC236}">
                <a16:creationId xmlns:a16="http://schemas.microsoft.com/office/drawing/2014/main" id="{3C776FF9-2B33-4BBE-AF1E-EF3B3741AAFC}"/>
              </a:ext>
            </a:extLst>
          </p:cNvPr>
          <p:cNvSpPr>
            <a:spLocks noGrp="1"/>
          </p:cNvSpPr>
          <p:nvPr>
            <p:ph type="sldNum" sz="quarter" idx="2"/>
          </p:nvPr>
        </p:nvSpPr>
        <p:spPr/>
        <p:txBody>
          <a:bodyPr/>
          <a:lstStyle/>
          <a:p>
            <a:fld id="{86CB4B4D-7CA3-9044-876B-883B54F8677D}" type="slidenum">
              <a:rPr lang="es-MX" smtClean="0"/>
              <a:t>16</a:t>
            </a:fld>
            <a:endParaRPr lang="es-MX"/>
          </a:p>
        </p:txBody>
      </p:sp>
    </p:spTree>
    <p:extLst>
      <p:ext uri="{BB962C8B-B14F-4D97-AF65-F5344CB8AC3E}">
        <p14:creationId xmlns:p14="http://schemas.microsoft.com/office/powerpoint/2010/main" val="200338454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AAAAE3-6509-4934-B053-7F55728E2192}"/>
              </a:ext>
            </a:extLst>
          </p:cNvPr>
          <p:cNvSpPr>
            <a:spLocks noGrp="1"/>
          </p:cNvSpPr>
          <p:nvPr>
            <p:ph type="title"/>
          </p:nvPr>
        </p:nvSpPr>
        <p:spPr/>
        <p:txBody>
          <a:bodyPr/>
          <a:lstStyle/>
          <a:p>
            <a:pPr algn="ctr"/>
            <a:r>
              <a:rPr lang="es-MX" dirty="0"/>
              <a:t>Diferencia de criterios</a:t>
            </a:r>
          </a:p>
        </p:txBody>
      </p:sp>
      <p:sp>
        <p:nvSpPr>
          <p:cNvPr id="3" name="Marcador de texto 2">
            <a:extLst>
              <a:ext uri="{FF2B5EF4-FFF2-40B4-BE49-F238E27FC236}">
                <a16:creationId xmlns:a16="http://schemas.microsoft.com/office/drawing/2014/main" id="{DD8AAB55-005E-432F-A0D5-959EBEB791F6}"/>
              </a:ext>
            </a:extLst>
          </p:cNvPr>
          <p:cNvSpPr>
            <a:spLocks noGrp="1"/>
          </p:cNvSpPr>
          <p:nvPr>
            <p:ph type="body" sz="half" idx="1"/>
          </p:nvPr>
        </p:nvSpPr>
        <p:spPr/>
        <p:txBody>
          <a:bodyPr/>
          <a:lstStyle/>
          <a:p>
            <a:pPr algn="just">
              <a:lnSpc>
                <a:spcPct val="150000"/>
              </a:lnSpc>
            </a:pPr>
            <a:r>
              <a:rPr lang="es-MX" dirty="0"/>
              <a:t>Auditoría de cumplimiento: Los criterios son normativos inequívocos.</a:t>
            </a:r>
          </a:p>
          <a:p>
            <a:pPr algn="just">
              <a:lnSpc>
                <a:spcPct val="150000"/>
              </a:lnSpc>
            </a:pPr>
            <a:endParaRPr lang="es-MX" dirty="0"/>
          </a:p>
          <a:p>
            <a:pPr algn="just">
              <a:lnSpc>
                <a:spcPct val="150000"/>
              </a:lnSpc>
            </a:pPr>
            <a:r>
              <a:rPr lang="es-MX" dirty="0"/>
              <a:t>Auditoría de desempeño: Los criterios son los indicadores principalmente (los objetivos, la pregunta y el enfoque determinan cuales).</a:t>
            </a:r>
          </a:p>
        </p:txBody>
      </p:sp>
      <p:sp>
        <p:nvSpPr>
          <p:cNvPr id="4" name="Marcador de número de diapositiva 3">
            <a:extLst>
              <a:ext uri="{FF2B5EF4-FFF2-40B4-BE49-F238E27FC236}">
                <a16:creationId xmlns:a16="http://schemas.microsoft.com/office/drawing/2014/main" id="{A5AA80FF-4772-47B1-9078-20877F336BC1}"/>
              </a:ext>
            </a:extLst>
          </p:cNvPr>
          <p:cNvSpPr>
            <a:spLocks noGrp="1"/>
          </p:cNvSpPr>
          <p:nvPr>
            <p:ph type="sldNum" sz="quarter" idx="2"/>
          </p:nvPr>
        </p:nvSpPr>
        <p:spPr/>
        <p:txBody>
          <a:bodyPr/>
          <a:lstStyle/>
          <a:p>
            <a:fld id="{86CB4B4D-7CA3-9044-876B-883B54F8677D}" type="slidenum">
              <a:rPr lang="es-MX" smtClean="0"/>
              <a:t>17</a:t>
            </a:fld>
            <a:endParaRPr lang="es-MX"/>
          </a:p>
        </p:txBody>
      </p:sp>
    </p:spTree>
    <p:extLst>
      <p:ext uri="{BB962C8B-B14F-4D97-AF65-F5344CB8AC3E}">
        <p14:creationId xmlns:p14="http://schemas.microsoft.com/office/powerpoint/2010/main" val="333483982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1FD39CD2-1B96-491A-AD00-AF919920E3BE}"/>
              </a:ext>
            </a:extLst>
          </p:cNvPr>
          <p:cNvSpPr>
            <a:spLocks noGrp="1"/>
          </p:cNvSpPr>
          <p:nvPr>
            <p:ph type="title"/>
          </p:nvPr>
        </p:nvSpPr>
        <p:spPr>
          <a:xfrm>
            <a:off x="1087344" y="1622904"/>
            <a:ext cx="10521950" cy="1806096"/>
          </a:xfrm>
        </p:spPr>
        <p:txBody>
          <a:bodyPr/>
          <a:lstStyle/>
          <a:p>
            <a:r>
              <a:rPr lang="es-MX" dirty="0"/>
              <a:t>Nota metodológica no. 2</a:t>
            </a:r>
          </a:p>
        </p:txBody>
      </p:sp>
      <p:sp>
        <p:nvSpPr>
          <p:cNvPr id="4" name="Marcador de número de diapositiva 3">
            <a:extLst>
              <a:ext uri="{FF2B5EF4-FFF2-40B4-BE49-F238E27FC236}">
                <a16:creationId xmlns:a16="http://schemas.microsoft.com/office/drawing/2014/main" id="{90248617-5F79-4DD8-A041-6AD12A1D049A}"/>
              </a:ext>
            </a:extLst>
          </p:cNvPr>
          <p:cNvSpPr>
            <a:spLocks noGrp="1"/>
          </p:cNvSpPr>
          <p:nvPr>
            <p:ph type="sldNum" sz="quarter" idx="2"/>
          </p:nvPr>
        </p:nvSpPr>
        <p:spPr/>
        <p:txBody>
          <a:bodyPr/>
          <a:lstStyle/>
          <a:p>
            <a:fld id="{86CB4B4D-7CA3-9044-876B-883B54F8677D}" type="slidenum">
              <a:rPr lang="es-MX" smtClean="0"/>
              <a:t>18</a:t>
            </a:fld>
            <a:endParaRPr lang="es-MX"/>
          </a:p>
        </p:txBody>
      </p:sp>
    </p:spTree>
    <p:extLst>
      <p:ext uri="{BB962C8B-B14F-4D97-AF65-F5344CB8AC3E}">
        <p14:creationId xmlns:p14="http://schemas.microsoft.com/office/powerpoint/2010/main" val="207326673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83044D6-A4B8-48A4-842B-55B886179350}"/>
              </a:ext>
            </a:extLst>
          </p:cNvPr>
          <p:cNvSpPr>
            <a:spLocks noGrp="1"/>
          </p:cNvSpPr>
          <p:nvPr>
            <p:ph type="title"/>
          </p:nvPr>
        </p:nvSpPr>
        <p:spPr/>
        <p:txBody>
          <a:bodyPr/>
          <a:lstStyle/>
          <a:p>
            <a:pPr algn="ctr"/>
            <a:r>
              <a:rPr lang="es-MX" dirty="0"/>
              <a:t>Elementos</a:t>
            </a:r>
            <a:br>
              <a:rPr lang="es-MX" dirty="0"/>
            </a:br>
            <a:r>
              <a:rPr lang="es-MX" dirty="0"/>
              <a:t>Vertientes</a:t>
            </a:r>
          </a:p>
        </p:txBody>
      </p:sp>
      <p:sp>
        <p:nvSpPr>
          <p:cNvPr id="4" name="Marcador de número de diapositiva 3">
            <a:extLst>
              <a:ext uri="{FF2B5EF4-FFF2-40B4-BE49-F238E27FC236}">
                <a16:creationId xmlns:a16="http://schemas.microsoft.com/office/drawing/2014/main" id="{915B7283-EA94-4FCB-87F3-91A98936414A}"/>
              </a:ext>
            </a:extLst>
          </p:cNvPr>
          <p:cNvSpPr>
            <a:spLocks noGrp="1"/>
          </p:cNvSpPr>
          <p:nvPr>
            <p:ph type="sldNum" sz="quarter" idx="2"/>
          </p:nvPr>
        </p:nvSpPr>
        <p:spPr/>
        <p:txBody>
          <a:bodyPr/>
          <a:lstStyle/>
          <a:p>
            <a:fld id="{86CB4B4D-7CA3-9044-876B-883B54F8677D}" type="slidenum">
              <a:rPr lang="es-MX" smtClean="0"/>
              <a:t>19</a:t>
            </a:fld>
            <a:endParaRPr lang="es-MX"/>
          </a:p>
        </p:txBody>
      </p:sp>
      <p:sp>
        <p:nvSpPr>
          <p:cNvPr id="7" name="CuadroTexto 6">
            <a:extLst>
              <a:ext uri="{FF2B5EF4-FFF2-40B4-BE49-F238E27FC236}">
                <a16:creationId xmlns:a16="http://schemas.microsoft.com/office/drawing/2014/main" id="{71F6C2FA-6708-46FA-ACDA-99C525D7B749}"/>
              </a:ext>
            </a:extLst>
          </p:cNvPr>
          <p:cNvSpPr txBox="1"/>
          <p:nvPr/>
        </p:nvSpPr>
        <p:spPr>
          <a:xfrm>
            <a:off x="5050645" y="1619794"/>
            <a:ext cx="1769072"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MX" sz="2800" b="0" i="0" u="none" strike="noStrike" cap="none" spc="0" normalizeH="0" baseline="0" dirty="0">
                <a:ln>
                  <a:noFill/>
                </a:ln>
                <a:solidFill>
                  <a:srgbClr val="000000"/>
                </a:solidFill>
                <a:effectLst/>
                <a:uFillTx/>
                <a:latin typeface="+mj-lt"/>
                <a:ea typeface="+mj-ea"/>
                <a:cs typeface="+mj-cs"/>
                <a:sym typeface="Calibri"/>
              </a:rPr>
              <a:t>Las tres </a:t>
            </a:r>
            <a:r>
              <a:rPr kumimoji="0" lang="es-MX" sz="2800" b="1" i="0" u="none" strike="noStrike" cap="none" spc="0" normalizeH="0" baseline="0" dirty="0">
                <a:ln>
                  <a:noFill/>
                </a:ln>
                <a:solidFill>
                  <a:srgbClr val="000000"/>
                </a:solidFill>
                <a:effectLst/>
                <a:uFillTx/>
                <a:latin typeface="+mj-lt"/>
                <a:ea typeface="+mj-ea"/>
                <a:cs typeface="+mj-cs"/>
                <a:sym typeface="Calibri"/>
              </a:rPr>
              <a:t>“E”</a:t>
            </a:r>
          </a:p>
        </p:txBody>
      </p:sp>
      <p:sp>
        <p:nvSpPr>
          <p:cNvPr id="8" name="Abrir llave 7">
            <a:extLst>
              <a:ext uri="{FF2B5EF4-FFF2-40B4-BE49-F238E27FC236}">
                <a16:creationId xmlns:a16="http://schemas.microsoft.com/office/drawing/2014/main" id="{111952C1-7F23-4146-909E-44969C21AC79}"/>
              </a:ext>
            </a:extLst>
          </p:cNvPr>
          <p:cNvSpPr/>
          <p:nvPr/>
        </p:nvSpPr>
        <p:spPr>
          <a:xfrm>
            <a:off x="7130432" y="609792"/>
            <a:ext cx="621431" cy="2543222"/>
          </a:xfrm>
          <a:prstGeom prst="leftBrace">
            <a:avLst/>
          </a:prstGeom>
          <a:noFill/>
          <a:ln w="25400" cap="flat">
            <a:solidFill>
              <a:srgbClr val="990033"/>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endParaRPr>
          </a:p>
        </p:txBody>
      </p:sp>
      <p:sp>
        <p:nvSpPr>
          <p:cNvPr id="9" name="CuadroTexto 8">
            <a:extLst>
              <a:ext uri="{FF2B5EF4-FFF2-40B4-BE49-F238E27FC236}">
                <a16:creationId xmlns:a16="http://schemas.microsoft.com/office/drawing/2014/main" id="{5F0720A0-AF9F-4F68-BDCB-F821E16114A6}"/>
              </a:ext>
            </a:extLst>
          </p:cNvPr>
          <p:cNvSpPr txBox="1"/>
          <p:nvPr/>
        </p:nvSpPr>
        <p:spPr>
          <a:xfrm>
            <a:off x="7751863" y="805543"/>
            <a:ext cx="3601938"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marR="0" indent="-457200" algn="l" defTabSz="914400" rtl="0" fontAlgn="auto" latinLnBrk="0" hangingPunct="0">
              <a:lnSpc>
                <a:spcPct val="100000"/>
              </a:lnSpc>
              <a:spcBef>
                <a:spcPts val="0"/>
              </a:spcBef>
              <a:spcAft>
                <a:spcPts val="0"/>
              </a:spcAft>
              <a:buClrTx/>
              <a:buSzTx/>
              <a:buFont typeface="Wingdings" panose="05000000000000000000" pitchFamily="2" charset="2"/>
              <a:buChar char="Ø"/>
              <a:tabLst/>
            </a:pPr>
            <a:r>
              <a:rPr kumimoji="0" lang="es-MX" sz="2800" b="0" i="0" u="none" strike="noStrike" cap="none" spc="0" normalizeH="0" baseline="0" dirty="0">
                <a:ln>
                  <a:noFill/>
                </a:ln>
                <a:solidFill>
                  <a:srgbClr val="000000"/>
                </a:solidFill>
                <a:effectLst/>
                <a:uFillTx/>
                <a:latin typeface="+mj-lt"/>
                <a:ea typeface="+mj-ea"/>
                <a:cs typeface="+mj-cs"/>
                <a:sym typeface="Calibri"/>
              </a:rPr>
              <a:t>Eficacia.</a:t>
            </a:r>
            <a:endParaRPr kumimoji="0" lang="es-MX" sz="2800" b="1" i="0" u="none" strike="noStrike" cap="none" spc="0" normalizeH="0" baseline="0" dirty="0">
              <a:ln>
                <a:noFill/>
              </a:ln>
              <a:solidFill>
                <a:srgbClr val="000000"/>
              </a:solidFill>
              <a:effectLst/>
              <a:uFillTx/>
              <a:latin typeface="+mj-lt"/>
              <a:ea typeface="+mj-ea"/>
              <a:cs typeface="+mj-cs"/>
              <a:sym typeface="Calibri"/>
            </a:endParaRPr>
          </a:p>
        </p:txBody>
      </p:sp>
      <p:sp>
        <p:nvSpPr>
          <p:cNvPr id="10" name="CuadroTexto 9">
            <a:extLst>
              <a:ext uri="{FF2B5EF4-FFF2-40B4-BE49-F238E27FC236}">
                <a16:creationId xmlns:a16="http://schemas.microsoft.com/office/drawing/2014/main" id="{4CA346E4-BBA0-4955-94D4-3CCC6473C8D8}"/>
              </a:ext>
            </a:extLst>
          </p:cNvPr>
          <p:cNvSpPr txBox="1"/>
          <p:nvPr/>
        </p:nvSpPr>
        <p:spPr>
          <a:xfrm>
            <a:off x="7751863" y="1516507"/>
            <a:ext cx="3601938"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marR="0" indent="-457200" algn="l" defTabSz="914400" rtl="0" fontAlgn="auto" latinLnBrk="0" hangingPunct="0">
              <a:lnSpc>
                <a:spcPct val="100000"/>
              </a:lnSpc>
              <a:spcBef>
                <a:spcPts val="0"/>
              </a:spcBef>
              <a:spcAft>
                <a:spcPts val="0"/>
              </a:spcAft>
              <a:buClrTx/>
              <a:buSzTx/>
              <a:buFont typeface="Wingdings" panose="05000000000000000000" pitchFamily="2" charset="2"/>
              <a:buChar char="Ø"/>
              <a:tabLst/>
            </a:pPr>
            <a:r>
              <a:rPr kumimoji="0" lang="es-MX" sz="2800" b="0" i="0" u="none" strike="noStrike" cap="none" spc="0" normalizeH="0" baseline="0" dirty="0">
                <a:ln>
                  <a:noFill/>
                </a:ln>
                <a:solidFill>
                  <a:srgbClr val="000000"/>
                </a:solidFill>
                <a:effectLst/>
                <a:uFillTx/>
                <a:latin typeface="+mj-lt"/>
                <a:ea typeface="+mj-ea"/>
                <a:cs typeface="+mj-cs"/>
                <a:sym typeface="Calibri"/>
              </a:rPr>
              <a:t>Eficiencia.</a:t>
            </a:r>
            <a:endParaRPr kumimoji="0" lang="es-MX" sz="2800" b="1" i="0" u="none" strike="noStrike" cap="none" spc="0" normalizeH="0" baseline="0" dirty="0">
              <a:ln>
                <a:noFill/>
              </a:ln>
              <a:solidFill>
                <a:srgbClr val="000000"/>
              </a:solidFill>
              <a:effectLst/>
              <a:uFillTx/>
              <a:latin typeface="+mj-lt"/>
              <a:ea typeface="+mj-ea"/>
              <a:cs typeface="+mj-cs"/>
              <a:sym typeface="Calibri"/>
            </a:endParaRPr>
          </a:p>
        </p:txBody>
      </p:sp>
      <p:sp>
        <p:nvSpPr>
          <p:cNvPr id="11" name="CuadroTexto 10">
            <a:extLst>
              <a:ext uri="{FF2B5EF4-FFF2-40B4-BE49-F238E27FC236}">
                <a16:creationId xmlns:a16="http://schemas.microsoft.com/office/drawing/2014/main" id="{166DF21F-7944-47EA-918A-DDDC4DE87D43}"/>
              </a:ext>
            </a:extLst>
          </p:cNvPr>
          <p:cNvSpPr txBox="1"/>
          <p:nvPr/>
        </p:nvSpPr>
        <p:spPr>
          <a:xfrm>
            <a:off x="7751863" y="2334760"/>
            <a:ext cx="3601938"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marR="0" indent="-457200" algn="l" defTabSz="914400" rtl="0" fontAlgn="auto" latinLnBrk="0" hangingPunct="0">
              <a:lnSpc>
                <a:spcPct val="100000"/>
              </a:lnSpc>
              <a:spcBef>
                <a:spcPts val="0"/>
              </a:spcBef>
              <a:spcAft>
                <a:spcPts val="0"/>
              </a:spcAft>
              <a:buClrTx/>
              <a:buSzTx/>
              <a:buFont typeface="Wingdings" panose="05000000000000000000" pitchFamily="2" charset="2"/>
              <a:buChar char="Ø"/>
              <a:tabLst/>
            </a:pPr>
            <a:r>
              <a:rPr kumimoji="0" lang="es-MX" sz="2800" b="0" i="0" u="none" strike="noStrike" cap="none" spc="0" normalizeH="0" baseline="0" dirty="0">
                <a:ln>
                  <a:noFill/>
                </a:ln>
                <a:solidFill>
                  <a:srgbClr val="000000"/>
                </a:solidFill>
                <a:effectLst/>
                <a:uFillTx/>
                <a:latin typeface="+mj-lt"/>
                <a:ea typeface="+mj-ea"/>
                <a:cs typeface="+mj-cs"/>
                <a:sym typeface="Calibri"/>
              </a:rPr>
              <a:t>Economía.</a:t>
            </a:r>
            <a:endParaRPr kumimoji="0" lang="es-MX" sz="2800" b="1" i="0" u="none" strike="noStrike" cap="none" spc="0" normalizeH="0" baseline="0" dirty="0">
              <a:ln>
                <a:noFill/>
              </a:ln>
              <a:solidFill>
                <a:srgbClr val="000000"/>
              </a:solidFill>
              <a:effectLst/>
              <a:uFillTx/>
              <a:latin typeface="+mj-lt"/>
              <a:ea typeface="+mj-ea"/>
              <a:cs typeface="+mj-cs"/>
              <a:sym typeface="Calibri"/>
            </a:endParaRPr>
          </a:p>
        </p:txBody>
      </p:sp>
      <p:sp>
        <p:nvSpPr>
          <p:cNvPr id="12" name="CuadroTexto 11">
            <a:extLst>
              <a:ext uri="{FF2B5EF4-FFF2-40B4-BE49-F238E27FC236}">
                <a16:creationId xmlns:a16="http://schemas.microsoft.com/office/drawing/2014/main" id="{8DFA3521-A242-4C49-BB37-EBDEE4A6C862}"/>
              </a:ext>
            </a:extLst>
          </p:cNvPr>
          <p:cNvSpPr txBox="1"/>
          <p:nvPr/>
        </p:nvSpPr>
        <p:spPr>
          <a:xfrm>
            <a:off x="5130736" y="4724560"/>
            <a:ext cx="1785102"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MX" sz="2800" b="0" i="0" u="none" strike="noStrike" cap="none" spc="0" normalizeH="0" baseline="0" dirty="0">
                <a:ln>
                  <a:noFill/>
                </a:ln>
                <a:solidFill>
                  <a:srgbClr val="000000"/>
                </a:solidFill>
                <a:effectLst/>
                <a:uFillTx/>
                <a:latin typeface="+mj-lt"/>
                <a:ea typeface="+mj-ea"/>
                <a:cs typeface="+mj-cs"/>
                <a:sym typeface="Calibri"/>
              </a:rPr>
              <a:t>Las tres </a:t>
            </a:r>
            <a:r>
              <a:rPr kumimoji="0" lang="es-MX" sz="2800" b="1" i="0" u="none" strike="noStrike" cap="none" spc="0" normalizeH="0" baseline="0" dirty="0">
                <a:ln>
                  <a:noFill/>
                </a:ln>
                <a:solidFill>
                  <a:srgbClr val="000000"/>
                </a:solidFill>
                <a:effectLst/>
                <a:uFillTx/>
                <a:latin typeface="+mj-lt"/>
                <a:ea typeface="+mj-ea"/>
                <a:cs typeface="+mj-cs"/>
                <a:sym typeface="Calibri"/>
              </a:rPr>
              <a:t>“C”</a:t>
            </a:r>
          </a:p>
        </p:txBody>
      </p:sp>
      <p:sp>
        <p:nvSpPr>
          <p:cNvPr id="13" name="Abrir llave 12">
            <a:extLst>
              <a:ext uri="{FF2B5EF4-FFF2-40B4-BE49-F238E27FC236}">
                <a16:creationId xmlns:a16="http://schemas.microsoft.com/office/drawing/2014/main" id="{374EFE71-5431-48F5-B11F-AC94FBAD3A37}"/>
              </a:ext>
            </a:extLst>
          </p:cNvPr>
          <p:cNvSpPr/>
          <p:nvPr/>
        </p:nvSpPr>
        <p:spPr>
          <a:xfrm>
            <a:off x="7130432" y="3714558"/>
            <a:ext cx="621431" cy="2543222"/>
          </a:xfrm>
          <a:prstGeom prst="leftBrace">
            <a:avLst/>
          </a:prstGeom>
          <a:noFill/>
          <a:ln w="25400" cap="flat">
            <a:solidFill>
              <a:srgbClr val="990033"/>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endParaRPr>
          </a:p>
        </p:txBody>
      </p:sp>
      <p:sp>
        <p:nvSpPr>
          <p:cNvPr id="14" name="CuadroTexto 13">
            <a:extLst>
              <a:ext uri="{FF2B5EF4-FFF2-40B4-BE49-F238E27FC236}">
                <a16:creationId xmlns:a16="http://schemas.microsoft.com/office/drawing/2014/main" id="{1ACBBEB3-9E8F-4A4E-93DB-A24CA6C88D07}"/>
              </a:ext>
            </a:extLst>
          </p:cNvPr>
          <p:cNvSpPr txBox="1"/>
          <p:nvPr/>
        </p:nvSpPr>
        <p:spPr>
          <a:xfrm>
            <a:off x="7751863" y="3846308"/>
            <a:ext cx="3601938"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marR="0" indent="-457200" algn="l" defTabSz="914400" rtl="0" fontAlgn="auto" latinLnBrk="0" hangingPunct="0">
              <a:lnSpc>
                <a:spcPct val="100000"/>
              </a:lnSpc>
              <a:spcBef>
                <a:spcPts val="0"/>
              </a:spcBef>
              <a:spcAft>
                <a:spcPts val="0"/>
              </a:spcAft>
              <a:buClrTx/>
              <a:buSzTx/>
              <a:buFont typeface="Wingdings" panose="05000000000000000000" pitchFamily="2" charset="2"/>
              <a:buChar char="Ø"/>
              <a:tabLst/>
            </a:pPr>
            <a:r>
              <a:rPr lang="es-MX" sz="2800" dirty="0"/>
              <a:t>Competencia de los actores</a:t>
            </a:r>
            <a:r>
              <a:rPr kumimoji="0" lang="es-MX" sz="2800" b="0" i="0" u="none" strike="noStrike" cap="none" spc="0" normalizeH="0" baseline="0" dirty="0">
                <a:ln>
                  <a:noFill/>
                </a:ln>
                <a:solidFill>
                  <a:srgbClr val="000000"/>
                </a:solidFill>
                <a:effectLst/>
                <a:uFillTx/>
                <a:latin typeface="+mj-lt"/>
                <a:ea typeface="+mj-ea"/>
                <a:cs typeface="+mj-cs"/>
                <a:sym typeface="Calibri"/>
              </a:rPr>
              <a:t>.</a:t>
            </a:r>
            <a:endParaRPr kumimoji="0" lang="es-MX" sz="2800" b="1" i="0" u="none" strike="noStrike" cap="none" spc="0" normalizeH="0" baseline="0" dirty="0">
              <a:ln>
                <a:noFill/>
              </a:ln>
              <a:solidFill>
                <a:srgbClr val="000000"/>
              </a:solidFill>
              <a:effectLst/>
              <a:uFillTx/>
              <a:latin typeface="+mj-lt"/>
              <a:ea typeface="+mj-ea"/>
              <a:cs typeface="+mj-cs"/>
              <a:sym typeface="Calibri"/>
            </a:endParaRPr>
          </a:p>
        </p:txBody>
      </p:sp>
      <p:sp>
        <p:nvSpPr>
          <p:cNvPr id="15" name="CuadroTexto 14">
            <a:extLst>
              <a:ext uri="{FF2B5EF4-FFF2-40B4-BE49-F238E27FC236}">
                <a16:creationId xmlns:a16="http://schemas.microsoft.com/office/drawing/2014/main" id="{C8C9E229-D383-4935-A610-6133833B21FB}"/>
              </a:ext>
            </a:extLst>
          </p:cNvPr>
          <p:cNvSpPr txBox="1"/>
          <p:nvPr/>
        </p:nvSpPr>
        <p:spPr>
          <a:xfrm>
            <a:off x="7751863" y="4964211"/>
            <a:ext cx="3601938"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marR="0" indent="-457200" algn="l" defTabSz="914400" rtl="0" fontAlgn="auto" latinLnBrk="0" hangingPunct="0">
              <a:lnSpc>
                <a:spcPct val="100000"/>
              </a:lnSpc>
              <a:spcBef>
                <a:spcPts val="0"/>
              </a:spcBef>
              <a:spcAft>
                <a:spcPts val="0"/>
              </a:spcAft>
              <a:buClrTx/>
              <a:buSzTx/>
              <a:buFont typeface="Wingdings" panose="05000000000000000000" pitchFamily="2" charset="2"/>
              <a:buChar char="Ø"/>
              <a:tabLst/>
            </a:pPr>
            <a:r>
              <a:rPr kumimoji="0" lang="es-MX" sz="2800" b="0" i="0" u="none" strike="noStrike" cap="none" spc="0" normalizeH="0" baseline="0" dirty="0">
                <a:ln>
                  <a:noFill/>
                </a:ln>
                <a:solidFill>
                  <a:srgbClr val="000000"/>
                </a:solidFill>
                <a:effectLst/>
                <a:uFillTx/>
                <a:latin typeface="+mj-lt"/>
                <a:ea typeface="+mj-ea"/>
                <a:cs typeface="+mj-cs"/>
                <a:sym typeface="Calibri"/>
              </a:rPr>
              <a:t>Calidad del servicio.</a:t>
            </a:r>
            <a:endParaRPr kumimoji="0" lang="es-MX" sz="2800" b="1" i="0" u="none" strike="noStrike" cap="none" spc="0" normalizeH="0" baseline="0" dirty="0">
              <a:ln>
                <a:noFill/>
              </a:ln>
              <a:solidFill>
                <a:srgbClr val="000000"/>
              </a:solidFill>
              <a:effectLst/>
              <a:uFillTx/>
              <a:latin typeface="+mj-lt"/>
              <a:ea typeface="+mj-ea"/>
              <a:cs typeface="+mj-cs"/>
              <a:sym typeface="Calibri"/>
            </a:endParaRPr>
          </a:p>
        </p:txBody>
      </p:sp>
      <p:sp>
        <p:nvSpPr>
          <p:cNvPr id="16" name="CuadroTexto 15">
            <a:extLst>
              <a:ext uri="{FF2B5EF4-FFF2-40B4-BE49-F238E27FC236}">
                <a16:creationId xmlns:a16="http://schemas.microsoft.com/office/drawing/2014/main" id="{2E78B663-DC59-443E-86EB-891ECCA3F5A7}"/>
              </a:ext>
            </a:extLst>
          </p:cNvPr>
          <p:cNvSpPr txBox="1"/>
          <p:nvPr/>
        </p:nvSpPr>
        <p:spPr>
          <a:xfrm>
            <a:off x="7751863" y="5651227"/>
            <a:ext cx="3601938"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marR="0" indent="-457200" algn="l" defTabSz="914400" rtl="0" fontAlgn="auto" latinLnBrk="0" hangingPunct="0">
              <a:lnSpc>
                <a:spcPct val="100000"/>
              </a:lnSpc>
              <a:spcBef>
                <a:spcPts val="0"/>
              </a:spcBef>
              <a:spcAft>
                <a:spcPts val="0"/>
              </a:spcAft>
              <a:buClrTx/>
              <a:buSzTx/>
              <a:buFont typeface="Wingdings" panose="05000000000000000000" pitchFamily="2" charset="2"/>
              <a:buChar char="Ø"/>
              <a:tabLst/>
            </a:pPr>
            <a:r>
              <a:rPr kumimoji="0" lang="es-MX" sz="2800" b="0" i="0" u="none" strike="noStrike" cap="none" spc="0" normalizeH="0" baseline="0" dirty="0">
                <a:ln>
                  <a:noFill/>
                </a:ln>
                <a:solidFill>
                  <a:srgbClr val="000000"/>
                </a:solidFill>
                <a:effectLst/>
                <a:uFillTx/>
                <a:latin typeface="+mj-lt"/>
                <a:ea typeface="+mj-ea"/>
                <a:cs typeface="+mj-cs"/>
                <a:sym typeface="Calibri"/>
              </a:rPr>
              <a:t>Ciudadano usuario.</a:t>
            </a:r>
            <a:endParaRPr kumimoji="0" lang="es-MX" sz="2800" b="1" i="0" u="none" strike="noStrike" cap="none" spc="0" normalizeH="0" baseline="0" dirty="0">
              <a:ln>
                <a:noFill/>
              </a:ln>
              <a:solidFill>
                <a:srgbClr val="000000"/>
              </a:solidFill>
              <a:effectLst/>
              <a:uFillTx/>
              <a:latin typeface="+mj-lt"/>
              <a:ea typeface="+mj-ea"/>
              <a:cs typeface="+mj-cs"/>
              <a:sym typeface="Calibri"/>
            </a:endParaRPr>
          </a:p>
        </p:txBody>
      </p:sp>
      <p:sp>
        <p:nvSpPr>
          <p:cNvPr id="2" name="Rectángulo 1">
            <a:extLst>
              <a:ext uri="{FF2B5EF4-FFF2-40B4-BE49-F238E27FC236}">
                <a16:creationId xmlns:a16="http://schemas.microsoft.com/office/drawing/2014/main" id="{F62BF7AF-F052-484D-B01D-D3CE3F5780E3}"/>
              </a:ext>
            </a:extLst>
          </p:cNvPr>
          <p:cNvSpPr/>
          <p:nvPr/>
        </p:nvSpPr>
        <p:spPr>
          <a:xfrm>
            <a:off x="1089455" y="3230753"/>
            <a:ext cx="1616168" cy="1569660"/>
          </a:xfrm>
          <a:prstGeom prst="rect">
            <a:avLst/>
          </a:prstGeom>
          <a:noFill/>
        </p:spPr>
        <p:txBody>
          <a:bodyPr wrap="square" lIns="91440" tIns="45720" rIns="91440" bIns="45720">
            <a:spAutoFit/>
          </a:bodyPr>
          <a:lstStyle/>
          <a:p>
            <a:pPr algn="ctr"/>
            <a:r>
              <a:rPr lang="es-ES" sz="2400" b="0" cap="none" spc="0" dirty="0">
                <a:ln w="0"/>
                <a:solidFill>
                  <a:schemeClr val="tx1"/>
                </a:solidFill>
                <a:effectLst>
                  <a:outerShdw blurRad="38100" dist="19050" dir="2700000" algn="tl" rotWithShape="0">
                    <a:schemeClr val="dk1">
                      <a:alpha val="40000"/>
                    </a:schemeClr>
                  </a:outerShdw>
                </a:effectLst>
              </a:rPr>
              <a:t>Diseño del progra</a:t>
            </a:r>
            <a:r>
              <a:rPr lang="es-ES" sz="2400" dirty="0">
                <a:ln w="0"/>
                <a:solidFill>
                  <a:schemeClr val="tx1"/>
                </a:solidFill>
                <a:effectLst>
                  <a:outerShdw blurRad="38100" dist="19050" dir="2700000" algn="tl" rotWithShape="0">
                    <a:schemeClr val="dk1">
                      <a:alpha val="40000"/>
                    </a:schemeClr>
                  </a:outerShdw>
                </a:effectLst>
              </a:rPr>
              <a:t>ma o política pública</a:t>
            </a:r>
            <a:endParaRPr lang="es-ES" sz="2400" b="0" cap="none" spc="0" dirty="0">
              <a:ln w="0"/>
              <a:solidFill>
                <a:schemeClr val="tx1"/>
              </a:solidFill>
              <a:effectLst>
                <a:outerShdw blurRad="38100" dist="19050" dir="2700000" algn="tl" rotWithShape="0">
                  <a:schemeClr val="dk1">
                    <a:alpha val="40000"/>
                  </a:schemeClr>
                </a:outerShdw>
              </a:effectLst>
            </a:endParaRPr>
          </a:p>
        </p:txBody>
      </p:sp>
      <p:cxnSp>
        <p:nvCxnSpPr>
          <p:cNvPr id="6" name="Conector recto de flecha 5">
            <a:extLst>
              <a:ext uri="{FF2B5EF4-FFF2-40B4-BE49-F238E27FC236}">
                <a16:creationId xmlns:a16="http://schemas.microsoft.com/office/drawing/2014/main" id="{8013E40E-0DE5-4130-B6F9-AEB7ABB0F67A}"/>
              </a:ext>
            </a:extLst>
          </p:cNvPr>
          <p:cNvCxnSpPr/>
          <p:nvPr/>
        </p:nvCxnSpPr>
        <p:spPr>
          <a:xfrm flipV="1">
            <a:off x="3144033" y="2143012"/>
            <a:ext cx="1703540" cy="1703296"/>
          </a:xfrm>
          <a:prstGeom prst="straightConnector1">
            <a:avLst/>
          </a:prstGeom>
          <a:noFill/>
          <a:ln w="28575" cap="flat">
            <a:solidFill>
              <a:srgbClr val="C0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 name="Conector recto de flecha 16">
            <a:extLst>
              <a:ext uri="{FF2B5EF4-FFF2-40B4-BE49-F238E27FC236}">
                <a16:creationId xmlns:a16="http://schemas.microsoft.com/office/drawing/2014/main" id="{44E2FFEB-0EE7-4574-9C55-EA657FB1A190}"/>
              </a:ext>
            </a:extLst>
          </p:cNvPr>
          <p:cNvCxnSpPr>
            <a:cxnSpLocks/>
          </p:cNvCxnSpPr>
          <p:nvPr/>
        </p:nvCxnSpPr>
        <p:spPr>
          <a:xfrm>
            <a:off x="3144033" y="4241808"/>
            <a:ext cx="1772109" cy="744361"/>
          </a:xfrm>
          <a:prstGeom prst="straightConnector1">
            <a:avLst/>
          </a:prstGeom>
          <a:noFill/>
          <a:ln w="28575" cap="flat">
            <a:solidFill>
              <a:srgbClr val="C00000"/>
            </a:solidFill>
            <a:prstDash val="solid"/>
            <a:miter lim="8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5732922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98B107-5E99-4AF7-8E63-B2DDC2240360}"/>
              </a:ext>
            </a:extLst>
          </p:cNvPr>
          <p:cNvSpPr>
            <a:spLocks noGrp="1"/>
          </p:cNvSpPr>
          <p:nvPr>
            <p:ph type="title"/>
          </p:nvPr>
        </p:nvSpPr>
        <p:spPr>
          <a:xfrm>
            <a:off x="835025" y="2090057"/>
            <a:ext cx="10521950" cy="944882"/>
          </a:xfrm>
        </p:spPr>
        <p:txBody>
          <a:bodyPr/>
          <a:lstStyle/>
          <a:p>
            <a:r>
              <a:rPr lang="es-MX" dirty="0"/>
              <a:t>REPASO</a:t>
            </a:r>
          </a:p>
        </p:txBody>
      </p:sp>
      <p:sp>
        <p:nvSpPr>
          <p:cNvPr id="4" name="Marcador de número de diapositiva 3">
            <a:extLst>
              <a:ext uri="{FF2B5EF4-FFF2-40B4-BE49-F238E27FC236}">
                <a16:creationId xmlns:a16="http://schemas.microsoft.com/office/drawing/2014/main" id="{87760ED5-1AE7-4862-BD93-2755898ECE98}"/>
              </a:ext>
            </a:extLst>
          </p:cNvPr>
          <p:cNvSpPr>
            <a:spLocks noGrp="1"/>
          </p:cNvSpPr>
          <p:nvPr>
            <p:ph type="sldNum" sz="quarter" idx="2"/>
          </p:nvPr>
        </p:nvSpPr>
        <p:spPr/>
        <p:txBody>
          <a:bodyPr/>
          <a:lstStyle/>
          <a:p>
            <a:fld id="{86CB4B4D-7CA3-9044-876B-883B54F8677D}" type="slidenum">
              <a:rPr lang="es-MX" smtClean="0"/>
              <a:t>2</a:t>
            </a:fld>
            <a:endParaRPr lang="es-MX"/>
          </a:p>
        </p:txBody>
      </p:sp>
    </p:spTree>
    <p:extLst>
      <p:ext uri="{BB962C8B-B14F-4D97-AF65-F5344CB8AC3E}">
        <p14:creationId xmlns:p14="http://schemas.microsoft.com/office/powerpoint/2010/main" val="326132644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B43715-1540-484F-A6AA-99D79795D232}"/>
              </a:ext>
            </a:extLst>
          </p:cNvPr>
          <p:cNvSpPr>
            <a:spLocks noGrp="1"/>
          </p:cNvSpPr>
          <p:nvPr>
            <p:ph type="title"/>
          </p:nvPr>
        </p:nvSpPr>
        <p:spPr/>
        <p:txBody>
          <a:bodyPr/>
          <a:lstStyle/>
          <a:p>
            <a:pPr algn="ctr"/>
            <a:r>
              <a:rPr lang="es-MX" dirty="0"/>
              <a:t>Vertiente de</a:t>
            </a:r>
            <a:br>
              <a:rPr lang="es-MX" dirty="0"/>
            </a:br>
            <a:r>
              <a:rPr lang="es-MX" dirty="0"/>
              <a:t>revisión</a:t>
            </a:r>
          </a:p>
        </p:txBody>
      </p:sp>
      <p:sp>
        <p:nvSpPr>
          <p:cNvPr id="3" name="Marcador de texto 2">
            <a:extLst>
              <a:ext uri="{FF2B5EF4-FFF2-40B4-BE49-F238E27FC236}">
                <a16:creationId xmlns:a16="http://schemas.microsoft.com/office/drawing/2014/main" id="{1A573620-63F0-4270-A5D5-950B460ED3AB}"/>
              </a:ext>
            </a:extLst>
          </p:cNvPr>
          <p:cNvSpPr>
            <a:spLocks noGrp="1"/>
          </p:cNvSpPr>
          <p:nvPr>
            <p:ph type="body" sz="half" idx="1"/>
          </p:nvPr>
        </p:nvSpPr>
        <p:spPr/>
        <p:txBody>
          <a:bodyPr>
            <a:normAutofit fontScale="92500"/>
          </a:bodyPr>
          <a:lstStyle/>
          <a:p>
            <a:r>
              <a:rPr lang="es-MX" b="1" u="sng" dirty="0"/>
              <a:t>Eficacia</a:t>
            </a:r>
            <a:r>
              <a:rPr lang="es-MX" dirty="0"/>
              <a:t>:</a:t>
            </a:r>
          </a:p>
          <a:p>
            <a:pPr algn="just">
              <a:lnSpc>
                <a:spcPct val="150000"/>
              </a:lnSpc>
            </a:pPr>
            <a:r>
              <a:rPr lang="es-MX" dirty="0"/>
              <a:t>Concepto ligado al logro de objetivos y metas, es el análisis de los resultados o consecuencias de la acción gubernamental comparado con lo pretendido.</a:t>
            </a:r>
          </a:p>
          <a:p>
            <a:pPr algn="just">
              <a:lnSpc>
                <a:spcPct val="150000"/>
              </a:lnSpc>
            </a:pPr>
            <a:endParaRPr lang="es-MX" dirty="0"/>
          </a:p>
          <a:p>
            <a:pPr algn="just">
              <a:lnSpc>
                <a:spcPct val="150000"/>
              </a:lnSpc>
            </a:pPr>
            <a:r>
              <a:rPr lang="es-MX" dirty="0"/>
              <a:t>Los indicadores estratégicos son los parámetros de medición de la eficacia para verificar si se cumplieron los objetivos de un programa, la entidad o la política pública.</a:t>
            </a:r>
          </a:p>
        </p:txBody>
      </p:sp>
      <p:sp>
        <p:nvSpPr>
          <p:cNvPr id="4" name="Marcador de número de diapositiva 3">
            <a:extLst>
              <a:ext uri="{FF2B5EF4-FFF2-40B4-BE49-F238E27FC236}">
                <a16:creationId xmlns:a16="http://schemas.microsoft.com/office/drawing/2014/main" id="{6DAFA3D0-67A3-4D5F-A035-22739EF88979}"/>
              </a:ext>
            </a:extLst>
          </p:cNvPr>
          <p:cNvSpPr>
            <a:spLocks noGrp="1"/>
          </p:cNvSpPr>
          <p:nvPr>
            <p:ph type="sldNum" sz="quarter" idx="2"/>
          </p:nvPr>
        </p:nvSpPr>
        <p:spPr/>
        <p:txBody>
          <a:bodyPr/>
          <a:lstStyle/>
          <a:p>
            <a:fld id="{86CB4B4D-7CA3-9044-876B-883B54F8677D}" type="slidenum">
              <a:rPr lang="es-MX" smtClean="0"/>
              <a:t>20</a:t>
            </a:fld>
            <a:endParaRPr lang="es-MX"/>
          </a:p>
        </p:txBody>
      </p:sp>
    </p:spTree>
    <p:extLst>
      <p:ext uri="{BB962C8B-B14F-4D97-AF65-F5344CB8AC3E}">
        <p14:creationId xmlns:p14="http://schemas.microsoft.com/office/powerpoint/2010/main" val="154540923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B43715-1540-484F-A6AA-99D79795D232}"/>
              </a:ext>
            </a:extLst>
          </p:cNvPr>
          <p:cNvSpPr>
            <a:spLocks noGrp="1"/>
          </p:cNvSpPr>
          <p:nvPr>
            <p:ph type="title"/>
          </p:nvPr>
        </p:nvSpPr>
        <p:spPr/>
        <p:txBody>
          <a:bodyPr/>
          <a:lstStyle/>
          <a:p>
            <a:pPr algn="ctr"/>
            <a:r>
              <a:rPr lang="es-MX" dirty="0"/>
              <a:t>Vertiente de</a:t>
            </a:r>
            <a:br>
              <a:rPr lang="es-MX" dirty="0"/>
            </a:br>
            <a:r>
              <a:rPr lang="es-MX" dirty="0"/>
              <a:t>revisión</a:t>
            </a:r>
          </a:p>
        </p:txBody>
      </p:sp>
      <p:sp>
        <p:nvSpPr>
          <p:cNvPr id="3" name="Marcador de texto 2">
            <a:extLst>
              <a:ext uri="{FF2B5EF4-FFF2-40B4-BE49-F238E27FC236}">
                <a16:creationId xmlns:a16="http://schemas.microsoft.com/office/drawing/2014/main" id="{1A573620-63F0-4270-A5D5-950B460ED3AB}"/>
              </a:ext>
            </a:extLst>
          </p:cNvPr>
          <p:cNvSpPr>
            <a:spLocks noGrp="1"/>
          </p:cNvSpPr>
          <p:nvPr>
            <p:ph type="body" sz="half" idx="1"/>
          </p:nvPr>
        </p:nvSpPr>
        <p:spPr/>
        <p:txBody>
          <a:bodyPr>
            <a:normAutofit lnSpcReduction="10000"/>
          </a:bodyPr>
          <a:lstStyle/>
          <a:p>
            <a:r>
              <a:rPr lang="es-MX" b="1" u="sng" dirty="0"/>
              <a:t>Eficiencia:</a:t>
            </a:r>
            <a:endParaRPr lang="es-MX" dirty="0"/>
          </a:p>
          <a:p>
            <a:pPr algn="just">
              <a:lnSpc>
                <a:spcPct val="150000"/>
              </a:lnSpc>
            </a:pPr>
            <a:r>
              <a:rPr lang="es-MX" dirty="0"/>
              <a:t>Evalúa el recorrido entre medios y fines; es la proporción entre la utilización de insumos, recursos, tiempo y la forma en que se relacionan los fines con los medios.</a:t>
            </a:r>
          </a:p>
          <a:p>
            <a:pPr algn="just">
              <a:lnSpc>
                <a:spcPct val="150000"/>
              </a:lnSpc>
            </a:pPr>
            <a:endParaRPr lang="es-MX" dirty="0"/>
          </a:p>
          <a:p>
            <a:pPr algn="just">
              <a:lnSpc>
                <a:spcPct val="150000"/>
              </a:lnSpc>
            </a:pPr>
            <a:r>
              <a:rPr lang="es-MX" dirty="0"/>
              <a:t>Se mide con indicadores de gestión; éstos se centran en los procesos clave por medio de los cuales opera una política pública.</a:t>
            </a:r>
          </a:p>
        </p:txBody>
      </p:sp>
      <p:sp>
        <p:nvSpPr>
          <p:cNvPr id="4" name="Marcador de número de diapositiva 3">
            <a:extLst>
              <a:ext uri="{FF2B5EF4-FFF2-40B4-BE49-F238E27FC236}">
                <a16:creationId xmlns:a16="http://schemas.microsoft.com/office/drawing/2014/main" id="{6DAFA3D0-67A3-4D5F-A035-22739EF88979}"/>
              </a:ext>
            </a:extLst>
          </p:cNvPr>
          <p:cNvSpPr>
            <a:spLocks noGrp="1"/>
          </p:cNvSpPr>
          <p:nvPr>
            <p:ph type="sldNum" sz="quarter" idx="2"/>
          </p:nvPr>
        </p:nvSpPr>
        <p:spPr/>
        <p:txBody>
          <a:bodyPr/>
          <a:lstStyle/>
          <a:p>
            <a:fld id="{86CB4B4D-7CA3-9044-876B-883B54F8677D}" type="slidenum">
              <a:rPr lang="es-MX" smtClean="0"/>
              <a:t>21</a:t>
            </a:fld>
            <a:endParaRPr lang="es-MX"/>
          </a:p>
        </p:txBody>
      </p:sp>
    </p:spTree>
    <p:extLst>
      <p:ext uri="{BB962C8B-B14F-4D97-AF65-F5344CB8AC3E}">
        <p14:creationId xmlns:p14="http://schemas.microsoft.com/office/powerpoint/2010/main" val="76389059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B43715-1540-484F-A6AA-99D79795D232}"/>
              </a:ext>
            </a:extLst>
          </p:cNvPr>
          <p:cNvSpPr>
            <a:spLocks noGrp="1"/>
          </p:cNvSpPr>
          <p:nvPr>
            <p:ph type="title"/>
          </p:nvPr>
        </p:nvSpPr>
        <p:spPr/>
        <p:txBody>
          <a:bodyPr/>
          <a:lstStyle/>
          <a:p>
            <a:pPr algn="ctr"/>
            <a:r>
              <a:rPr lang="es-MX" dirty="0"/>
              <a:t>Vertiente de</a:t>
            </a:r>
            <a:br>
              <a:rPr lang="es-MX" dirty="0"/>
            </a:br>
            <a:r>
              <a:rPr lang="es-MX" dirty="0"/>
              <a:t>revisión</a:t>
            </a:r>
          </a:p>
        </p:txBody>
      </p:sp>
      <p:sp>
        <p:nvSpPr>
          <p:cNvPr id="3" name="Marcador de texto 2">
            <a:extLst>
              <a:ext uri="{FF2B5EF4-FFF2-40B4-BE49-F238E27FC236}">
                <a16:creationId xmlns:a16="http://schemas.microsoft.com/office/drawing/2014/main" id="{1A573620-63F0-4270-A5D5-950B460ED3AB}"/>
              </a:ext>
            </a:extLst>
          </p:cNvPr>
          <p:cNvSpPr>
            <a:spLocks noGrp="1"/>
          </p:cNvSpPr>
          <p:nvPr>
            <p:ph type="body" sz="half" idx="1"/>
          </p:nvPr>
        </p:nvSpPr>
        <p:spPr/>
        <p:txBody>
          <a:bodyPr/>
          <a:lstStyle/>
          <a:p>
            <a:r>
              <a:rPr lang="es-MX" b="1" u="sng" dirty="0"/>
              <a:t>Economía:</a:t>
            </a:r>
            <a:endParaRPr lang="es-MX" dirty="0"/>
          </a:p>
          <a:p>
            <a:pPr algn="just">
              <a:lnSpc>
                <a:spcPct val="150000"/>
              </a:lnSpc>
            </a:pPr>
            <a:r>
              <a:rPr lang="es-MX" dirty="0"/>
              <a:t>Mide el costo de los recursos aplicados para lograr los objetivos; implica racionalidad.</a:t>
            </a:r>
          </a:p>
          <a:p>
            <a:pPr algn="just">
              <a:lnSpc>
                <a:spcPct val="150000"/>
              </a:lnSpc>
            </a:pPr>
            <a:endParaRPr lang="es-MX" dirty="0"/>
          </a:p>
          <a:p>
            <a:pPr algn="just">
              <a:lnSpc>
                <a:spcPct val="150000"/>
              </a:lnSpc>
            </a:pPr>
            <a:r>
              <a:rPr lang="es-MX" dirty="0"/>
              <a:t>Elegir entre varias opciones la alternativa que conduzca al máximo cumplimiento de los objetivos con el menor gasto presupuestal posible.</a:t>
            </a:r>
          </a:p>
        </p:txBody>
      </p:sp>
      <p:sp>
        <p:nvSpPr>
          <p:cNvPr id="4" name="Marcador de número de diapositiva 3">
            <a:extLst>
              <a:ext uri="{FF2B5EF4-FFF2-40B4-BE49-F238E27FC236}">
                <a16:creationId xmlns:a16="http://schemas.microsoft.com/office/drawing/2014/main" id="{6DAFA3D0-67A3-4D5F-A035-22739EF88979}"/>
              </a:ext>
            </a:extLst>
          </p:cNvPr>
          <p:cNvSpPr>
            <a:spLocks noGrp="1"/>
          </p:cNvSpPr>
          <p:nvPr>
            <p:ph type="sldNum" sz="quarter" idx="2"/>
          </p:nvPr>
        </p:nvSpPr>
        <p:spPr/>
        <p:txBody>
          <a:bodyPr/>
          <a:lstStyle/>
          <a:p>
            <a:fld id="{86CB4B4D-7CA3-9044-876B-883B54F8677D}" type="slidenum">
              <a:rPr lang="es-MX" smtClean="0"/>
              <a:t>22</a:t>
            </a:fld>
            <a:endParaRPr lang="es-MX"/>
          </a:p>
        </p:txBody>
      </p:sp>
    </p:spTree>
    <p:extLst>
      <p:ext uri="{BB962C8B-B14F-4D97-AF65-F5344CB8AC3E}">
        <p14:creationId xmlns:p14="http://schemas.microsoft.com/office/powerpoint/2010/main" val="209949482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B43715-1540-484F-A6AA-99D79795D232}"/>
              </a:ext>
            </a:extLst>
          </p:cNvPr>
          <p:cNvSpPr>
            <a:spLocks noGrp="1"/>
          </p:cNvSpPr>
          <p:nvPr>
            <p:ph type="title"/>
          </p:nvPr>
        </p:nvSpPr>
        <p:spPr/>
        <p:txBody>
          <a:bodyPr/>
          <a:lstStyle/>
          <a:p>
            <a:pPr algn="ctr"/>
            <a:r>
              <a:rPr lang="es-MX" dirty="0"/>
              <a:t>Vertiente de</a:t>
            </a:r>
            <a:br>
              <a:rPr lang="es-MX" dirty="0"/>
            </a:br>
            <a:r>
              <a:rPr lang="es-MX" dirty="0"/>
              <a:t>revisión</a:t>
            </a:r>
          </a:p>
        </p:txBody>
      </p:sp>
      <p:sp>
        <p:nvSpPr>
          <p:cNvPr id="3" name="Marcador de texto 2">
            <a:extLst>
              <a:ext uri="{FF2B5EF4-FFF2-40B4-BE49-F238E27FC236}">
                <a16:creationId xmlns:a16="http://schemas.microsoft.com/office/drawing/2014/main" id="{1A573620-63F0-4270-A5D5-950B460ED3AB}"/>
              </a:ext>
            </a:extLst>
          </p:cNvPr>
          <p:cNvSpPr>
            <a:spLocks noGrp="1"/>
          </p:cNvSpPr>
          <p:nvPr>
            <p:ph type="body" sz="half" idx="1"/>
          </p:nvPr>
        </p:nvSpPr>
        <p:spPr/>
        <p:txBody>
          <a:bodyPr/>
          <a:lstStyle/>
          <a:p>
            <a:r>
              <a:rPr lang="es-MX" b="1" u="sng" dirty="0"/>
              <a:t>Competencia de los actores:</a:t>
            </a:r>
            <a:endParaRPr lang="es-MX" dirty="0"/>
          </a:p>
          <a:p>
            <a:pPr algn="just">
              <a:lnSpc>
                <a:spcPct val="150000"/>
              </a:lnSpc>
            </a:pPr>
            <a:r>
              <a:rPr lang="es-MX" dirty="0"/>
              <a:t>Se refiere a la competencia de quienes efectúan las tareas en el sector público: instituciones y servidores públicos.</a:t>
            </a:r>
          </a:p>
          <a:p>
            <a:pPr algn="just">
              <a:lnSpc>
                <a:spcPct val="150000"/>
              </a:lnSpc>
            </a:pPr>
            <a:endParaRPr lang="es-MX" dirty="0"/>
          </a:p>
          <a:p>
            <a:pPr algn="just">
              <a:lnSpc>
                <a:spcPct val="150000"/>
              </a:lnSpc>
            </a:pPr>
            <a:r>
              <a:rPr lang="es-MX" dirty="0"/>
              <a:t>Determina si las instituciones y los servidores públicos son capaces de hacer con calidad lo que tienen que hacer.</a:t>
            </a:r>
          </a:p>
        </p:txBody>
      </p:sp>
      <p:sp>
        <p:nvSpPr>
          <p:cNvPr id="4" name="Marcador de número de diapositiva 3">
            <a:extLst>
              <a:ext uri="{FF2B5EF4-FFF2-40B4-BE49-F238E27FC236}">
                <a16:creationId xmlns:a16="http://schemas.microsoft.com/office/drawing/2014/main" id="{6DAFA3D0-67A3-4D5F-A035-22739EF88979}"/>
              </a:ext>
            </a:extLst>
          </p:cNvPr>
          <p:cNvSpPr>
            <a:spLocks noGrp="1"/>
          </p:cNvSpPr>
          <p:nvPr>
            <p:ph type="sldNum" sz="quarter" idx="2"/>
          </p:nvPr>
        </p:nvSpPr>
        <p:spPr/>
        <p:txBody>
          <a:bodyPr/>
          <a:lstStyle/>
          <a:p>
            <a:fld id="{86CB4B4D-7CA3-9044-876B-883B54F8677D}" type="slidenum">
              <a:rPr lang="es-MX" smtClean="0"/>
              <a:t>23</a:t>
            </a:fld>
            <a:endParaRPr lang="es-MX"/>
          </a:p>
        </p:txBody>
      </p:sp>
      <p:sp>
        <p:nvSpPr>
          <p:cNvPr id="5" name="Rectángulo 4">
            <a:extLst>
              <a:ext uri="{FF2B5EF4-FFF2-40B4-BE49-F238E27FC236}">
                <a16:creationId xmlns:a16="http://schemas.microsoft.com/office/drawing/2014/main" id="{0C212659-957B-4611-99D8-E35E468B7CC2}"/>
              </a:ext>
            </a:extLst>
          </p:cNvPr>
          <p:cNvSpPr/>
          <p:nvPr/>
        </p:nvSpPr>
        <p:spPr>
          <a:xfrm>
            <a:off x="1085235" y="2549822"/>
            <a:ext cx="2414587" cy="1200329"/>
          </a:xfrm>
          <a:prstGeom prst="rect">
            <a:avLst/>
          </a:prstGeom>
          <a:noFill/>
        </p:spPr>
        <p:txBody>
          <a:bodyPr wrap="square" lIns="91440" tIns="45720" rIns="91440" bIns="45720">
            <a:spAutoFit/>
          </a:bodyPr>
          <a:lstStyle/>
          <a:p>
            <a:pPr algn="ctr"/>
            <a:r>
              <a:rPr lang="es-ES" sz="2400" b="0" cap="none" spc="0" dirty="0">
                <a:ln w="0"/>
                <a:solidFill>
                  <a:schemeClr val="tx1"/>
                </a:solidFill>
                <a:effectLst>
                  <a:outerShdw blurRad="38100" dist="19050" dir="2700000" algn="tl" rotWithShape="0">
                    <a:schemeClr val="dk1">
                      <a:alpha val="40000"/>
                    </a:schemeClr>
                  </a:outerShdw>
                </a:effectLst>
              </a:rPr>
              <a:t>Diferencia entre derecho público y derecho privado</a:t>
            </a:r>
          </a:p>
        </p:txBody>
      </p:sp>
      <p:cxnSp>
        <p:nvCxnSpPr>
          <p:cNvPr id="6" name="Conector recto de flecha 5">
            <a:extLst>
              <a:ext uri="{FF2B5EF4-FFF2-40B4-BE49-F238E27FC236}">
                <a16:creationId xmlns:a16="http://schemas.microsoft.com/office/drawing/2014/main" id="{D5D5C7FF-16C4-44FF-AA8E-4009C97009AB}"/>
              </a:ext>
            </a:extLst>
          </p:cNvPr>
          <p:cNvCxnSpPr>
            <a:cxnSpLocks/>
          </p:cNvCxnSpPr>
          <p:nvPr/>
        </p:nvCxnSpPr>
        <p:spPr>
          <a:xfrm flipV="1">
            <a:off x="3657600" y="2328863"/>
            <a:ext cx="900113" cy="485775"/>
          </a:xfrm>
          <a:prstGeom prst="straightConnector1">
            <a:avLst/>
          </a:prstGeom>
          <a:noFill/>
          <a:ln w="28575" cap="flat">
            <a:solidFill>
              <a:srgbClr val="C00000"/>
            </a:solidFill>
            <a:prstDash val="solid"/>
            <a:miter lim="8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79140054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B43715-1540-484F-A6AA-99D79795D232}"/>
              </a:ext>
            </a:extLst>
          </p:cNvPr>
          <p:cNvSpPr>
            <a:spLocks noGrp="1"/>
          </p:cNvSpPr>
          <p:nvPr>
            <p:ph type="title"/>
          </p:nvPr>
        </p:nvSpPr>
        <p:spPr/>
        <p:txBody>
          <a:bodyPr/>
          <a:lstStyle/>
          <a:p>
            <a:pPr algn="ctr"/>
            <a:r>
              <a:rPr lang="es-MX" dirty="0"/>
              <a:t>Vertiente de</a:t>
            </a:r>
            <a:br>
              <a:rPr lang="es-MX" dirty="0"/>
            </a:br>
            <a:r>
              <a:rPr lang="es-MX" dirty="0"/>
              <a:t>revisión</a:t>
            </a:r>
          </a:p>
        </p:txBody>
      </p:sp>
      <p:sp>
        <p:nvSpPr>
          <p:cNvPr id="3" name="Marcador de texto 2">
            <a:extLst>
              <a:ext uri="{FF2B5EF4-FFF2-40B4-BE49-F238E27FC236}">
                <a16:creationId xmlns:a16="http://schemas.microsoft.com/office/drawing/2014/main" id="{1A573620-63F0-4270-A5D5-950B460ED3AB}"/>
              </a:ext>
            </a:extLst>
          </p:cNvPr>
          <p:cNvSpPr>
            <a:spLocks noGrp="1"/>
          </p:cNvSpPr>
          <p:nvPr>
            <p:ph type="body" sz="half" idx="1"/>
          </p:nvPr>
        </p:nvSpPr>
        <p:spPr/>
        <p:txBody>
          <a:bodyPr/>
          <a:lstStyle/>
          <a:p>
            <a:r>
              <a:rPr lang="es-MX" b="1" u="sng" dirty="0"/>
              <a:t>Calidad del bien o servicio:</a:t>
            </a:r>
            <a:endParaRPr lang="es-MX" dirty="0"/>
          </a:p>
          <a:p>
            <a:pPr algn="just">
              <a:lnSpc>
                <a:spcPct val="150000"/>
              </a:lnSpc>
            </a:pPr>
            <a:r>
              <a:rPr lang="es-MX" dirty="0"/>
              <a:t>El gobierno debe proporcionar bienes y servicios con los más altos estándares de calidad.</a:t>
            </a:r>
          </a:p>
          <a:p>
            <a:pPr algn="just">
              <a:lnSpc>
                <a:spcPct val="150000"/>
              </a:lnSpc>
            </a:pPr>
            <a:endParaRPr lang="es-MX" dirty="0"/>
          </a:p>
          <a:p>
            <a:pPr algn="just">
              <a:lnSpc>
                <a:spcPct val="150000"/>
              </a:lnSpc>
            </a:pPr>
            <a:r>
              <a:rPr lang="es-MX" dirty="0"/>
              <a:t>Se debe revisar que se ofrezca a los ciudadanos servicios que correspondan a su particular situación.</a:t>
            </a:r>
          </a:p>
        </p:txBody>
      </p:sp>
      <p:sp>
        <p:nvSpPr>
          <p:cNvPr id="4" name="Marcador de número de diapositiva 3">
            <a:extLst>
              <a:ext uri="{FF2B5EF4-FFF2-40B4-BE49-F238E27FC236}">
                <a16:creationId xmlns:a16="http://schemas.microsoft.com/office/drawing/2014/main" id="{6DAFA3D0-67A3-4D5F-A035-22739EF88979}"/>
              </a:ext>
            </a:extLst>
          </p:cNvPr>
          <p:cNvSpPr>
            <a:spLocks noGrp="1"/>
          </p:cNvSpPr>
          <p:nvPr>
            <p:ph type="sldNum" sz="quarter" idx="2"/>
          </p:nvPr>
        </p:nvSpPr>
        <p:spPr/>
        <p:txBody>
          <a:bodyPr/>
          <a:lstStyle/>
          <a:p>
            <a:fld id="{86CB4B4D-7CA3-9044-876B-883B54F8677D}" type="slidenum">
              <a:rPr lang="es-MX" smtClean="0"/>
              <a:t>24</a:t>
            </a:fld>
            <a:endParaRPr lang="es-MX"/>
          </a:p>
        </p:txBody>
      </p:sp>
    </p:spTree>
    <p:extLst>
      <p:ext uri="{BB962C8B-B14F-4D97-AF65-F5344CB8AC3E}">
        <p14:creationId xmlns:p14="http://schemas.microsoft.com/office/powerpoint/2010/main" val="52448116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B43715-1540-484F-A6AA-99D79795D232}"/>
              </a:ext>
            </a:extLst>
          </p:cNvPr>
          <p:cNvSpPr>
            <a:spLocks noGrp="1"/>
          </p:cNvSpPr>
          <p:nvPr>
            <p:ph type="title"/>
          </p:nvPr>
        </p:nvSpPr>
        <p:spPr/>
        <p:txBody>
          <a:bodyPr/>
          <a:lstStyle/>
          <a:p>
            <a:pPr algn="ctr"/>
            <a:r>
              <a:rPr lang="es-MX" dirty="0"/>
              <a:t>Vertiente de</a:t>
            </a:r>
            <a:br>
              <a:rPr lang="es-MX" dirty="0"/>
            </a:br>
            <a:r>
              <a:rPr lang="es-MX" dirty="0"/>
              <a:t>revisión</a:t>
            </a:r>
          </a:p>
        </p:txBody>
      </p:sp>
      <p:sp>
        <p:nvSpPr>
          <p:cNvPr id="3" name="Marcador de texto 2">
            <a:extLst>
              <a:ext uri="{FF2B5EF4-FFF2-40B4-BE49-F238E27FC236}">
                <a16:creationId xmlns:a16="http://schemas.microsoft.com/office/drawing/2014/main" id="{1A573620-63F0-4270-A5D5-950B460ED3AB}"/>
              </a:ext>
            </a:extLst>
          </p:cNvPr>
          <p:cNvSpPr>
            <a:spLocks noGrp="1"/>
          </p:cNvSpPr>
          <p:nvPr>
            <p:ph type="body" sz="half" idx="1"/>
          </p:nvPr>
        </p:nvSpPr>
        <p:spPr/>
        <p:txBody>
          <a:bodyPr/>
          <a:lstStyle/>
          <a:p>
            <a:r>
              <a:rPr lang="es-MX" b="1" u="sng" dirty="0"/>
              <a:t>Ciudadano usuario o beneficiario:</a:t>
            </a:r>
            <a:endParaRPr lang="es-MX" dirty="0"/>
          </a:p>
          <a:p>
            <a:pPr algn="just">
              <a:lnSpc>
                <a:spcPct val="150000"/>
              </a:lnSpc>
            </a:pPr>
            <a:r>
              <a:rPr lang="es-MX" dirty="0"/>
              <a:t>Es la persona que hace uso de los bienes y servicios que genera el gobierno.</a:t>
            </a:r>
          </a:p>
          <a:p>
            <a:pPr algn="just">
              <a:lnSpc>
                <a:spcPct val="150000"/>
              </a:lnSpc>
            </a:pPr>
            <a:endParaRPr lang="es-MX" dirty="0"/>
          </a:p>
          <a:p>
            <a:pPr algn="just">
              <a:lnSpc>
                <a:spcPct val="150000"/>
              </a:lnSpc>
            </a:pPr>
            <a:r>
              <a:rPr lang="es-MX" dirty="0"/>
              <a:t>El gobierno debe dejar satisfecho al ciudadano cuando le presta un servicio o le otorga un bien.</a:t>
            </a:r>
          </a:p>
        </p:txBody>
      </p:sp>
      <p:sp>
        <p:nvSpPr>
          <p:cNvPr id="4" name="Marcador de número de diapositiva 3">
            <a:extLst>
              <a:ext uri="{FF2B5EF4-FFF2-40B4-BE49-F238E27FC236}">
                <a16:creationId xmlns:a16="http://schemas.microsoft.com/office/drawing/2014/main" id="{6DAFA3D0-67A3-4D5F-A035-22739EF88979}"/>
              </a:ext>
            </a:extLst>
          </p:cNvPr>
          <p:cNvSpPr>
            <a:spLocks noGrp="1"/>
          </p:cNvSpPr>
          <p:nvPr>
            <p:ph type="sldNum" sz="quarter" idx="2"/>
          </p:nvPr>
        </p:nvSpPr>
        <p:spPr/>
        <p:txBody>
          <a:bodyPr/>
          <a:lstStyle/>
          <a:p>
            <a:fld id="{86CB4B4D-7CA3-9044-876B-883B54F8677D}" type="slidenum">
              <a:rPr lang="es-MX" smtClean="0"/>
              <a:t>25</a:t>
            </a:fld>
            <a:endParaRPr lang="es-MX"/>
          </a:p>
        </p:txBody>
      </p:sp>
    </p:spTree>
    <p:extLst>
      <p:ext uri="{BB962C8B-B14F-4D97-AF65-F5344CB8AC3E}">
        <p14:creationId xmlns:p14="http://schemas.microsoft.com/office/powerpoint/2010/main" val="308939717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61C1E-B153-4189-B006-01F4574254F0}"/>
              </a:ext>
            </a:extLst>
          </p:cNvPr>
          <p:cNvSpPr>
            <a:spLocks noGrp="1"/>
          </p:cNvSpPr>
          <p:nvPr>
            <p:ph type="title"/>
          </p:nvPr>
        </p:nvSpPr>
        <p:spPr/>
        <p:txBody>
          <a:bodyPr>
            <a:normAutofit fontScale="90000"/>
          </a:bodyPr>
          <a:lstStyle/>
          <a:p>
            <a:pPr algn="ctr"/>
            <a:r>
              <a:rPr lang="es-MX" dirty="0"/>
              <a:t>Diseño del programa o política pública</a:t>
            </a:r>
          </a:p>
        </p:txBody>
      </p:sp>
      <p:sp>
        <p:nvSpPr>
          <p:cNvPr id="3" name="Marcador de texto 2">
            <a:extLst>
              <a:ext uri="{FF2B5EF4-FFF2-40B4-BE49-F238E27FC236}">
                <a16:creationId xmlns:a16="http://schemas.microsoft.com/office/drawing/2014/main" id="{8B9D499D-7077-454F-9D8A-CD4582A433F7}"/>
              </a:ext>
            </a:extLst>
          </p:cNvPr>
          <p:cNvSpPr>
            <a:spLocks noGrp="1"/>
          </p:cNvSpPr>
          <p:nvPr>
            <p:ph type="body" sz="half" idx="1"/>
          </p:nvPr>
        </p:nvSpPr>
        <p:spPr/>
        <p:txBody>
          <a:bodyPr/>
          <a:lstStyle/>
          <a:p>
            <a:pPr algn="just">
              <a:lnSpc>
                <a:spcPct val="150000"/>
              </a:lnSpc>
            </a:pPr>
            <a:r>
              <a:rPr lang="es-MX" dirty="0"/>
              <a:t>El diseño es decisivo para alcanzar los objetivos y metas propuestas y, con ello, avanzar en la atención del problema identificado.</a:t>
            </a:r>
          </a:p>
          <a:p>
            <a:pPr algn="just">
              <a:lnSpc>
                <a:spcPct val="150000"/>
              </a:lnSpc>
            </a:pPr>
            <a:r>
              <a:rPr lang="es-MX" dirty="0"/>
              <a:t>Uno de los puntos centrales del análisis es la congruencia y pertinencia del diseño del programa o política respecto del problema público que motivó la intervención del gobierno.</a:t>
            </a:r>
          </a:p>
        </p:txBody>
      </p:sp>
      <p:sp>
        <p:nvSpPr>
          <p:cNvPr id="4" name="Marcador de número de diapositiva 3">
            <a:extLst>
              <a:ext uri="{FF2B5EF4-FFF2-40B4-BE49-F238E27FC236}">
                <a16:creationId xmlns:a16="http://schemas.microsoft.com/office/drawing/2014/main" id="{CC428D48-A863-4F13-96BB-49EE257C8AD0}"/>
              </a:ext>
            </a:extLst>
          </p:cNvPr>
          <p:cNvSpPr>
            <a:spLocks noGrp="1"/>
          </p:cNvSpPr>
          <p:nvPr>
            <p:ph type="sldNum" sz="quarter" idx="2"/>
          </p:nvPr>
        </p:nvSpPr>
        <p:spPr/>
        <p:txBody>
          <a:bodyPr/>
          <a:lstStyle/>
          <a:p>
            <a:fld id="{86CB4B4D-7CA3-9044-876B-883B54F8677D}" type="slidenum">
              <a:rPr lang="es-MX" smtClean="0"/>
              <a:t>26</a:t>
            </a:fld>
            <a:endParaRPr lang="es-MX"/>
          </a:p>
        </p:txBody>
      </p:sp>
    </p:spTree>
    <p:extLst>
      <p:ext uri="{BB962C8B-B14F-4D97-AF65-F5344CB8AC3E}">
        <p14:creationId xmlns:p14="http://schemas.microsoft.com/office/powerpoint/2010/main" val="393143150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73BFE77-57FE-4C07-B4AE-6BFD666765EE}"/>
              </a:ext>
            </a:extLst>
          </p:cNvPr>
          <p:cNvSpPr>
            <a:spLocks noGrp="1"/>
          </p:cNvSpPr>
          <p:nvPr>
            <p:ph type="title"/>
          </p:nvPr>
        </p:nvSpPr>
        <p:spPr/>
        <p:txBody>
          <a:bodyPr/>
          <a:lstStyle/>
          <a:p>
            <a:r>
              <a:rPr lang="es-MX" dirty="0"/>
              <a:t>Planeación – ejecución – informe</a:t>
            </a:r>
          </a:p>
        </p:txBody>
      </p:sp>
      <p:sp>
        <p:nvSpPr>
          <p:cNvPr id="6" name="Marcador de texto 5">
            <a:extLst>
              <a:ext uri="{FF2B5EF4-FFF2-40B4-BE49-F238E27FC236}">
                <a16:creationId xmlns:a16="http://schemas.microsoft.com/office/drawing/2014/main" id="{2A45BD8C-DEC0-4026-B6B1-1880D6464871}"/>
              </a:ext>
            </a:extLst>
          </p:cNvPr>
          <p:cNvSpPr>
            <a:spLocks noGrp="1"/>
          </p:cNvSpPr>
          <p:nvPr>
            <p:ph type="body" sz="half" idx="1"/>
          </p:nvPr>
        </p:nvSpPr>
        <p:spPr/>
        <p:txBody>
          <a:bodyPr/>
          <a:lstStyle/>
          <a:p>
            <a:pPr algn="ctr"/>
            <a:r>
              <a:rPr lang="es-MX" dirty="0"/>
              <a:t>SFP</a:t>
            </a:r>
          </a:p>
        </p:txBody>
      </p:sp>
      <p:sp>
        <p:nvSpPr>
          <p:cNvPr id="4" name="Marcador de número de diapositiva 3">
            <a:extLst>
              <a:ext uri="{FF2B5EF4-FFF2-40B4-BE49-F238E27FC236}">
                <a16:creationId xmlns:a16="http://schemas.microsoft.com/office/drawing/2014/main" id="{D3B54878-19DE-4376-B065-A616CB15D772}"/>
              </a:ext>
            </a:extLst>
          </p:cNvPr>
          <p:cNvSpPr>
            <a:spLocks noGrp="1"/>
          </p:cNvSpPr>
          <p:nvPr>
            <p:ph type="sldNum" sz="quarter" idx="2"/>
          </p:nvPr>
        </p:nvSpPr>
        <p:spPr/>
        <p:txBody>
          <a:bodyPr/>
          <a:lstStyle/>
          <a:p>
            <a:fld id="{86CB4B4D-7CA3-9044-876B-883B54F8677D}" type="slidenum">
              <a:rPr lang="es-MX" smtClean="0"/>
              <a:t>27</a:t>
            </a:fld>
            <a:endParaRPr lang="es-MX"/>
          </a:p>
        </p:txBody>
      </p:sp>
    </p:spTree>
    <p:extLst>
      <p:ext uri="{BB962C8B-B14F-4D97-AF65-F5344CB8AC3E}">
        <p14:creationId xmlns:p14="http://schemas.microsoft.com/office/powerpoint/2010/main" val="184418430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8E045C6-FFB9-4A92-B145-FFFEDAFFDB1D}"/>
              </a:ext>
            </a:extLst>
          </p:cNvPr>
          <p:cNvSpPr/>
          <p:nvPr/>
        </p:nvSpPr>
        <p:spPr>
          <a:xfrm>
            <a:off x="371475" y="385763"/>
            <a:ext cx="11244263" cy="5257800"/>
          </a:xfrm>
          <a:prstGeom prst="rect">
            <a:avLst/>
          </a:prstGeom>
          <a:ln>
            <a:solidFill>
              <a:srgbClr val="990033"/>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4" name="Marcador de número de diapositiva 3">
            <a:extLst>
              <a:ext uri="{FF2B5EF4-FFF2-40B4-BE49-F238E27FC236}">
                <a16:creationId xmlns:a16="http://schemas.microsoft.com/office/drawing/2014/main" id="{A5540BD0-9064-4492-8AC4-83223D2DEEF9}"/>
              </a:ext>
            </a:extLst>
          </p:cNvPr>
          <p:cNvSpPr>
            <a:spLocks noGrp="1"/>
          </p:cNvSpPr>
          <p:nvPr>
            <p:ph type="sldNum" sz="quarter" idx="2"/>
          </p:nvPr>
        </p:nvSpPr>
        <p:spPr/>
        <p:txBody>
          <a:bodyPr/>
          <a:lstStyle/>
          <a:p>
            <a:fld id="{86CB4B4D-7CA3-9044-876B-883B54F8677D}" type="slidenum">
              <a:rPr lang="es-MX" smtClean="0"/>
              <a:t>28</a:t>
            </a:fld>
            <a:endParaRPr lang="es-MX"/>
          </a:p>
        </p:txBody>
      </p:sp>
      <p:sp>
        <p:nvSpPr>
          <p:cNvPr id="8" name="Flecha: a la derecha 7">
            <a:extLst>
              <a:ext uri="{FF2B5EF4-FFF2-40B4-BE49-F238E27FC236}">
                <a16:creationId xmlns:a16="http://schemas.microsoft.com/office/drawing/2014/main" id="{FD361C8B-7B41-42BD-AB0A-61F3F8D1B6E4}"/>
              </a:ext>
            </a:extLst>
          </p:cNvPr>
          <p:cNvSpPr/>
          <p:nvPr/>
        </p:nvSpPr>
        <p:spPr>
          <a:xfrm>
            <a:off x="1100137" y="687546"/>
            <a:ext cx="9786937" cy="1785938"/>
          </a:xfrm>
          <a:prstGeom prst="rightArrow">
            <a:avLst/>
          </a:prstGeom>
          <a:solidFill>
            <a:srgbClr val="FFCCFF"/>
          </a:solidFill>
          <a:ln w="12700" cap="flat">
            <a:solidFill>
              <a:srgbClr val="FFCC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9" name="Rectángulo: esquinas redondeadas 8">
            <a:extLst>
              <a:ext uri="{FF2B5EF4-FFF2-40B4-BE49-F238E27FC236}">
                <a16:creationId xmlns:a16="http://schemas.microsoft.com/office/drawing/2014/main" id="{099B89E9-6C5B-4E9C-882B-40EA90407041}"/>
              </a:ext>
            </a:extLst>
          </p:cNvPr>
          <p:cNvSpPr/>
          <p:nvPr/>
        </p:nvSpPr>
        <p:spPr>
          <a:xfrm>
            <a:off x="576262" y="1214437"/>
            <a:ext cx="3168503" cy="749139"/>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700" b="1" i="0" u="none" strike="noStrike" cap="none" spc="0" normalizeH="0" baseline="0" dirty="0">
              <a:ln>
                <a:noFill/>
              </a:ln>
              <a:solidFill>
                <a:srgbClr val="000000"/>
              </a:solidFill>
              <a:effectLst/>
              <a:uFillTx/>
              <a:latin typeface="Tahoma" panose="020B0604030504040204" pitchFamily="34" charset="0"/>
              <a:ea typeface="Tahoma" panose="020B0604030504040204" pitchFamily="34" charset="0"/>
              <a:cs typeface="Tahoma" panose="020B0604030504040204" pitchFamily="34" charset="0"/>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sz="2400" b="1" i="0" u="none" strike="noStrike" cap="none" spc="0" normalizeH="0" baseline="0" dirty="0">
                <a:ln>
                  <a:noFill/>
                </a:ln>
                <a:solidFill>
                  <a:srgbClr val="000000"/>
                </a:solidFill>
                <a:effectLst/>
                <a:uFillTx/>
                <a:latin typeface="Tahoma" panose="020B0604030504040204" pitchFamily="34" charset="0"/>
                <a:ea typeface="Tahoma" panose="020B0604030504040204" pitchFamily="34" charset="0"/>
                <a:cs typeface="Tahoma" panose="020B0604030504040204" pitchFamily="34" charset="0"/>
                <a:sym typeface="Calibri"/>
              </a:rPr>
              <a:t>Planeación</a:t>
            </a:r>
          </a:p>
          <a:p>
            <a:pPr marL="0" marR="0" indent="0" algn="ctr" defTabSz="914400" rtl="0" fontAlgn="auto" latinLnBrk="0" hangingPunct="0">
              <a:lnSpc>
                <a:spcPct val="100000"/>
              </a:lnSpc>
              <a:spcBef>
                <a:spcPts val="0"/>
              </a:spcBef>
              <a:spcAft>
                <a:spcPts val="0"/>
              </a:spcAft>
              <a:buClrTx/>
              <a:buSzTx/>
              <a:buFontTx/>
              <a:buNone/>
              <a:tabLst/>
            </a:pPr>
            <a:endParaRPr kumimoji="0" lang="es-MX" sz="700" b="1" i="0" u="none" strike="noStrike" cap="none" spc="0" normalizeH="0" baseline="0" dirty="0">
              <a:ln>
                <a:noFill/>
              </a:ln>
              <a:solidFill>
                <a:srgbClr val="000000"/>
              </a:solidFill>
              <a:effectLst/>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0" name="Rectángulo: esquinas redondeadas 9">
            <a:extLst>
              <a:ext uri="{FF2B5EF4-FFF2-40B4-BE49-F238E27FC236}">
                <a16:creationId xmlns:a16="http://schemas.microsoft.com/office/drawing/2014/main" id="{34A4EEC1-598B-4347-ACFE-5DB09297216F}"/>
              </a:ext>
            </a:extLst>
          </p:cNvPr>
          <p:cNvSpPr/>
          <p:nvPr/>
        </p:nvSpPr>
        <p:spPr>
          <a:xfrm>
            <a:off x="4268640" y="1214437"/>
            <a:ext cx="3168503" cy="749139"/>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700" b="1" i="0" u="none" strike="noStrike" cap="none" spc="0" normalizeH="0" baseline="0" dirty="0">
              <a:ln>
                <a:noFill/>
              </a:ln>
              <a:solidFill>
                <a:srgbClr val="000000"/>
              </a:solidFill>
              <a:effectLst/>
              <a:uFillTx/>
              <a:latin typeface="Tahoma" panose="020B0604030504040204" pitchFamily="34" charset="0"/>
              <a:ea typeface="Tahoma" panose="020B0604030504040204" pitchFamily="34" charset="0"/>
              <a:cs typeface="Tahoma" panose="020B0604030504040204" pitchFamily="34" charset="0"/>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sz="2400" b="1" i="0" u="none" strike="noStrike" cap="none" spc="0" normalizeH="0" baseline="0" dirty="0">
                <a:ln>
                  <a:noFill/>
                </a:ln>
                <a:solidFill>
                  <a:srgbClr val="000000"/>
                </a:solidFill>
                <a:effectLst/>
                <a:uFillTx/>
                <a:latin typeface="Tahoma" panose="020B0604030504040204" pitchFamily="34" charset="0"/>
                <a:ea typeface="Tahoma" panose="020B0604030504040204" pitchFamily="34" charset="0"/>
                <a:cs typeface="Tahoma" panose="020B0604030504040204" pitchFamily="34" charset="0"/>
                <a:sym typeface="Calibri"/>
              </a:rPr>
              <a:t>Ejecución</a:t>
            </a:r>
          </a:p>
          <a:p>
            <a:pPr marL="0" marR="0" indent="0" algn="ctr" defTabSz="914400" rtl="0" fontAlgn="auto" latinLnBrk="0" hangingPunct="0">
              <a:lnSpc>
                <a:spcPct val="100000"/>
              </a:lnSpc>
              <a:spcBef>
                <a:spcPts val="0"/>
              </a:spcBef>
              <a:spcAft>
                <a:spcPts val="0"/>
              </a:spcAft>
              <a:buClrTx/>
              <a:buSzTx/>
              <a:buFontTx/>
              <a:buNone/>
              <a:tabLst/>
            </a:pPr>
            <a:endParaRPr kumimoji="0" lang="es-MX" sz="700" b="1" i="0" u="none" strike="noStrike" cap="none" spc="0" normalizeH="0" baseline="0" dirty="0">
              <a:ln>
                <a:noFill/>
              </a:ln>
              <a:solidFill>
                <a:srgbClr val="000000"/>
              </a:solidFill>
              <a:effectLst/>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1" name="Rectángulo: esquinas redondeadas 10">
            <a:extLst>
              <a:ext uri="{FF2B5EF4-FFF2-40B4-BE49-F238E27FC236}">
                <a16:creationId xmlns:a16="http://schemas.microsoft.com/office/drawing/2014/main" id="{3EF1B1E0-B063-4567-AE91-7CD8A7BD54AD}"/>
              </a:ext>
            </a:extLst>
          </p:cNvPr>
          <p:cNvSpPr/>
          <p:nvPr/>
        </p:nvSpPr>
        <p:spPr>
          <a:xfrm>
            <a:off x="7961018" y="1214437"/>
            <a:ext cx="3168503" cy="749139"/>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700" b="1" i="0" u="none" strike="noStrike" cap="none" spc="0" normalizeH="0" baseline="0" dirty="0">
              <a:ln>
                <a:noFill/>
              </a:ln>
              <a:solidFill>
                <a:srgbClr val="000000"/>
              </a:solidFill>
              <a:effectLst/>
              <a:uFillTx/>
              <a:latin typeface="Tahoma" panose="020B0604030504040204" pitchFamily="34" charset="0"/>
              <a:ea typeface="Tahoma" panose="020B0604030504040204" pitchFamily="34" charset="0"/>
              <a:cs typeface="Tahoma" panose="020B0604030504040204" pitchFamily="34" charset="0"/>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sz="2400" b="1" i="0" u="none" strike="noStrike" cap="none" spc="0" normalizeH="0" baseline="0" dirty="0">
                <a:ln>
                  <a:noFill/>
                </a:ln>
                <a:solidFill>
                  <a:srgbClr val="000000"/>
                </a:solidFill>
                <a:effectLst/>
                <a:uFillTx/>
                <a:latin typeface="Tahoma" panose="020B0604030504040204" pitchFamily="34" charset="0"/>
                <a:ea typeface="Tahoma" panose="020B0604030504040204" pitchFamily="34" charset="0"/>
                <a:cs typeface="Tahoma" panose="020B0604030504040204" pitchFamily="34" charset="0"/>
                <a:sym typeface="Calibri"/>
              </a:rPr>
              <a:t>Informe</a:t>
            </a:r>
          </a:p>
          <a:p>
            <a:pPr marL="0" marR="0" indent="0" algn="ctr" defTabSz="914400" rtl="0" fontAlgn="auto" latinLnBrk="0" hangingPunct="0">
              <a:lnSpc>
                <a:spcPct val="100000"/>
              </a:lnSpc>
              <a:spcBef>
                <a:spcPts val="0"/>
              </a:spcBef>
              <a:spcAft>
                <a:spcPts val="0"/>
              </a:spcAft>
              <a:buClrTx/>
              <a:buSzTx/>
              <a:buFontTx/>
              <a:buNone/>
              <a:tabLst/>
            </a:pPr>
            <a:endParaRPr kumimoji="0" lang="es-MX" sz="700" b="1" i="0" u="none" strike="noStrike" cap="none" spc="0" normalizeH="0" baseline="0" dirty="0">
              <a:ln>
                <a:noFill/>
              </a:ln>
              <a:solidFill>
                <a:srgbClr val="000000"/>
              </a:solidFill>
              <a:effectLst/>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2" name="Rectángulo 11">
            <a:extLst>
              <a:ext uri="{FF2B5EF4-FFF2-40B4-BE49-F238E27FC236}">
                <a16:creationId xmlns:a16="http://schemas.microsoft.com/office/drawing/2014/main" id="{E1708C5D-7322-4BE3-9949-9192FFDB4B83}"/>
              </a:ext>
            </a:extLst>
          </p:cNvPr>
          <p:cNvSpPr/>
          <p:nvPr/>
        </p:nvSpPr>
        <p:spPr>
          <a:xfrm>
            <a:off x="576262" y="2618571"/>
            <a:ext cx="3168503" cy="400108"/>
          </a:xfrm>
          <a:prstGeom prst="rect">
            <a:avLst/>
          </a:prstGeom>
          <a:solidFill>
            <a:srgbClr val="FF9966"/>
          </a:solidFill>
          <a:ln w="12700" cap="flat">
            <a:solidFill>
              <a:srgbClr val="FF9966"/>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2000" b="0" i="0" u="none" strike="noStrike" cap="none" spc="0" normalizeH="0" baseline="0" dirty="0">
                <a:ln>
                  <a:noFill/>
                </a:ln>
                <a:solidFill>
                  <a:srgbClr val="000000"/>
                </a:solidFill>
                <a:effectLst/>
                <a:uFillTx/>
                <a:latin typeface="+mj-lt"/>
                <a:ea typeface="+mj-ea"/>
                <a:cs typeface="+mj-cs"/>
                <a:sym typeface="Calibri"/>
              </a:rPr>
              <a:t>General</a:t>
            </a:r>
          </a:p>
        </p:txBody>
      </p:sp>
      <p:sp>
        <p:nvSpPr>
          <p:cNvPr id="2" name="Elipse 1">
            <a:extLst>
              <a:ext uri="{FF2B5EF4-FFF2-40B4-BE49-F238E27FC236}">
                <a16:creationId xmlns:a16="http://schemas.microsoft.com/office/drawing/2014/main" id="{B6A0D1FB-ECAB-4B0F-8B6C-9CA035D85534}"/>
              </a:ext>
            </a:extLst>
          </p:cNvPr>
          <p:cNvSpPr/>
          <p:nvPr/>
        </p:nvSpPr>
        <p:spPr>
          <a:xfrm>
            <a:off x="3056709" y="2579263"/>
            <a:ext cx="914400" cy="519348"/>
          </a:xfrm>
          <a:prstGeom prst="ellipse">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1" i="0" u="none" strike="noStrike" cap="none" spc="0" normalizeH="0" baseline="0" dirty="0">
                <a:ln>
                  <a:noFill/>
                </a:ln>
                <a:solidFill>
                  <a:srgbClr val="000000"/>
                </a:solidFill>
                <a:effectLst/>
                <a:uFillTx/>
                <a:latin typeface="+mj-lt"/>
                <a:ea typeface="+mj-ea"/>
                <a:cs typeface="+mj-cs"/>
                <a:sym typeface="Calibri"/>
              </a:rPr>
              <a:t>PAF</a:t>
            </a:r>
          </a:p>
        </p:txBody>
      </p:sp>
      <p:sp>
        <p:nvSpPr>
          <p:cNvPr id="13" name="Rectángulo 12">
            <a:extLst>
              <a:ext uri="{FF2B5EF4-FFF2-40B4-BE49-F238E27FC236}">
                <a16:creationId xmlns:a16="http://schemas.microsoft.com/office/drawing/2014/main" id="{E32F5A3A-7419-4A11-9480-6C86523E32CA}"/>
              </a:ext>
            </a:extLst>
          </p:cNvPr>
          <p:cNvSpPr/>
          <p:nvPr/>
        </p:nvSpPr>
        <p:spPr>
          <a:xfrm>
            <a:off x="576262" y="3437803"/>
            <a:ext cx="3168503" cy="400108"/>
          </a:xfrm>
          <a:prstGeom prst="rect">
            <a:avLst/>
          </a:prstGeom>
          <a:solidFill>
            <a:srgbClr val="FF9966"/>
          </a:solidFill>
          <a:ln w="12700" cap="flat">
            <a:solidFill>
              <a:srgbClr val="FF9966"/>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2000" b="0" i="0" u="none" strike="noStrike" cap="none" spc="0" normalizeH="0" baseline="0" dirty="0" err="1">
                <a:ln>
                  <a:noFill/>
                </a:ln>
                <a:solidFill>
                  <a:srgbClr val="000000"/>
                </a:solidFill>
                <a:effectLst/>
                <a:uFillTx/>
                <a:latin typeface="+mj-lt"/>
                <a:ea typeface="+mj-ea"/>
                <a:cs typeface="+mj-cs"/>
                <a:sym typeface="Calibri"/>
              </a:rPr>
              <a:t>Detallaea</a:t>
            </a:r>
            <a:endParaRPr kumimoji="0" lang="es-MX" sz="2000" b="0" i="0" u="none" strike="noStrike" cap="none" spc="0" normalizeH="0" baseline="0" dirty="0">
              <a:ln>
                <a:noFill/>
              </a:ln>
              <a:solidFill>
                <a:srgbClr val="000000"/>
              </a:solidFill>
              <a:effectLst/>
              <a:uFillTx/>
              <a:latin typeface="+mj-lt"/>
              <a:ea typeface="+mj-ea"/>
              <a:cs typeface="+mj-cs"/>
              <a:sym typeface="Calibri"/>
            </a:endParaRPr>
          </a:p>
        </p:txBody>
      </p:sp>
      <p:sp>
        <p:nvSpPr>
          <p:cNvPr id="14" name="Elipse 13">
            <a:extLst>
              <a:ext uri="{FF2B5EF4-FFF2-40B4-BE49-F238E27FC236}">
                <a16:creationId xmlns:a16="http://schemas.microsoft.com/office/drawing/2014/main" id="{08CD82CA-1196-45A6-90E9-8B9B5C46C83B}"/>
              </a:ext>
            </a:extLst>
          </p:cNvPr>
          <p:cNvSpPr/>
          <p:nvPr/>
        </p:nvSpPr>
        <p:spPr>
          <a:xfrm>
            <a:off x="2830364" y="3378183"/>
            <a:ext cx="1438275" cy="519348"/>
          </a:xfrm>
          <a:prstGeom prst="ellipse">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1" i="0" u="none" strike="noStrike" cap="none" spc="0" normalizeH="0" baseline="0" dirty="0" err="1">
                <a:ln>
                  <a:noFill/>
                </a:ln>
                <a:solidFill>
                  <a:srgbClr val="000000"/>
                </a:solidFill>
                <a:effectLst/>
                <a:uFillTx/>
                <a:latin typeface="+mj-lt"/>
                <a:ea typeface="+mj-ea"/>
                <a:cs typeface="+mj-cs"/>
                <a:sym typeface="Calibri"/>
              </a:rPr>
              <a:t>Auditina</a:t>
            </a:r>
            <a:endParaRPr kumimoji="0" lang="es-MX" sz="1800" b="1" i="0" u="none" strike="noStrike" cap="none" spc="0" normalizeH="0" baseline="0" dirty="0">
              <a:ln>
                <a:noFill/>
              </a:ln>
              <a:solidFill>
                <a:srgbClr val="000000"/>
              </a:solidFill>
              <a:effectLst/>
              <a:uFillTx/>
              <a:latin typeface="+mj-lt"/>
              <a:ea typeface="+mj-ea"/>
              <a:cs typeface="+mj-cs"/>
              <a:sym typeface="Calibri"/>
            </a:endParaRPr>
          </a:p>
        </p:txBody>
      </p:sp>
      <p:sp>
        <p:nvSpPr>
          <p:cNvPr id="15" name="Rectángulo 14">
            <a:extLst>
              <a:ext uri="{FF2B5EF4-FFF2-40B4-BE49-F238E27FC236}">
                <a16:creationId xmlns:a16="http://schemas.microsoft.com/office/drawing/2014/main" id="{D0B185AA-F62F-4E32-8F20-744F69663762}"/>
              </a:ext>
            </a:extLst>
          </p:cNvPr>
          <p:cNvSpPr/>
          <p:nvPr/>
        </p:nvSpPr>
        <p:spPr>
          <a:xfrm>
            <a:off x="4268640" y="2574094"/>
            <a:ext cx="3168503" cy="1323437"/>
          </a:xfrm>
          <a:prstGeom prst="rect">
            <a:avLst/>
          </a:prstGeom>
          <a:solidFill>
            <a:srgbClr val="FF9966"/>
          </a:solidFill>
          <a:ln w="12700" cap="flat">
            <a:solidFill>
              <a:srgbClr val="FF9966"/>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20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sz="2000" b="0" i="0" u="none" strike="noStrike" cap="none" spc="0" normalizeH="0" baseline="0" dirty="0">
                <a:ln>
                  <a:noFill/>
                </a:ln>
                <a:solidFill>
                  <a:srgbClr val="000000"/>
                </a:solidFill>
                <a:effectLst/>
                <a:uFillTx/>
                <a:latin typeface="+mj-lt"/>
                <a:ea typeface="+mj-ea"/>
                <a:cs typeface="+mj-cs"/>
                <a:sym typeface="Calibri"/>
              </a:rPr>
              <a:t>Acta de inicio y aplicación de procedimientos de auditoría</a:t>
            </a:r>
          </a:p>
          <a:p>
            <a:pPr marL="0" marR="0" indent="0" algn="ctr" defTabSz="914400" rtl="0" fontAlgn="auto" latinLnBrk="0" hangingPunct="0">
              <a:lnSpc>
                <a:spcPct val="100000"/>
              </a:lnSpc>
              <a:spcBef>
                <a:spcPts val="0"/>
              </a:spcBef>
              <a:spcAft>
                <a:spcPts val="0"/>
              </a:spcAft>
              <a:buClrTx/>
              <a:buSzTx/>
              <a:buFontTx/>
              <a:buNone/>
              <a:tabLst/>
            </a:pPr>
            <a:endParaRPr kumimoji="0" lang="es-MX" sz="2000" b="0" i="0" u="none" strike="noStrike" cap="none" spc="0" normalizeH="0" baseline="0" dirty="0">
              <a:ln>
                <a:noFill/>
              </a:ln>
              <a:solidFill>
                <a:srgbClr val="000000"/>
              </a:solidFill>
              <a:effectLst/>
              <a:uFillTx/>
              <a:latin typeface="+mj-lt"/>
              <a:ea typeface="+mj-ea"/>
              <a:cs typeface="+mj-cs"/>
              <a:sym typeface="Calibri"/>
            </a:endParaRPr>
          </a:p>
        </p:txBody>
      </p:sp>
      <p:sp>
        <p:nvSpPr>
          <p:cNvPr id="16" name="Elipse 15">
            <a:extLst>
              <a:ext uri="{FF2B5EF4-FFF2-40B4-BE49-F238E27FC236}">
                <a16:creationId xmlns:a16="http://schemas.microsoft.com/office/drawing/2014/main" id="{377CAFC1-08BB-4CAE-B052-FFFC4820A8F5}"/>
              </a:ext>
            </a:extLst>
          </p:cNvPr>
          <p:cNvSpPr/>
          <p:nvPr/>
        </p:nvSpPr>
        <p:spPr>
          <a:xfrm>
            <a:off x="6813084" y="2406485"/>
            <a:ext cx="914400" cy="519348"/>
          </a:xfrm>
          <a:prstGeom prst="ellipse">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1" i="0" u="none" strike="noStrike" cap="none" spc="0" normalizeH="0" baseline="0" dirty="0">
                <a:ln>
                  <a:noFill/>
                </a:ln>
                <a:solidFill>
                  <a:srgbClr val="000000"/>
                </a:solidFill>
                <a:effectLst/>
                <a:uFillTx/>
                <a:latin typeface="+mj-lt"/>
                <a:ea typeface="+mj-ea"/>
                <a:cs typeface="+mj-cs"/>
                <a:sym typeface="Calibri"/>
              </a:rPr>
              <a:t>PA</a:t>
            </a:r>
          </a:p>
        </p:txBody>
      </p:sp>
      <p:sp>
        <p:nvSpPr>
          <p:cNvPr id="17" name="Rectángulo 16">
            <a:extLst>
              <a:ext uri="{FF2B5EF4-FFF2-40B4-BE49-F238E27FC236}">
                <a16:creationId xmlns:a16="http://schemas.microsoft.com/office/drawing/2014/main" id="{CD8C23B3-4ADC-4CF7-BAC9-C4A282B926C0}"/>
              </a:ext>
            </a:extLst>
          </p:cNvPr>
          <p:cNvSpPr/>
          <p:nvPr/>
        </p:nvSpPr>
        <p:spPr>
          <a:xfrm>
            <a:off x="7961018" y="2614814"/>
            <a:ext cx="3168503" cy="1323437"/>
          </a:xfrm>
          <a:prstGeom prst="rect">
            <a:avLst/>
          </a:prstGeom>
          <a:solidFill>
            <a:srgbClr val="FF9966"/>
          </a:solidFill>
          <a:ln w="12700" cap="flat">
            <a:solidFill>
              <a:srgbClr val="FF9966"/>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20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sz="2000" b="0" i="0" u="none" strike="noStrike" cap="none" spc="0" normalizeH="0" baseline="0" dirty="0">
                <a:ln>
                  <a:noFill/>
                </a:ln>
                <a:solidFill>
                  <a:srgbClr val="000000"/>
                </a:solidFill>
                <a:effectLst/>
                <a:uFillTx/>
                <a:latin typeface="+mj-lt"/>
                <a:ea typeface="+mj-ea"/>
                <a:cs typeface="+mj-cs"/>
                <a:sym typeface="Calibri"/>
              </a:rPr>
              <a:t>Elaboración y entrega del Informe de Auditoría</a:t>
            </a:r>
          </a:p>
          <a:p>
            <a:pPr marL="0" marR="0" indent="0" algn="ctr" defTabSz="914400" rtl="0" fontAlgn="auto" latinLnBrk="0" hangingPunct="0">
              <a:lnSpc>
                <a:spcPct val="100000"/>
              </a:lnSpc>
              <a:spcBef>
                <a:spcPts val="0"/>
              </a:spcBef>
              <a:spcAft>
                <a:spcPts val="0"/>
              </a:spcAft>
              <a:buClrTx/>
              <a:buSzTx/>
              <a:buFontTx/>
              <a:buNone/>
              <a:tabLst/>
            </a:pPr>
            <a:endParaRPr kumimoji="0" lang="es-MX" sz="2000" b="0" i="0" u="none" strike="noStrike" cap="none" spc="0" normalizeH="0" baseline="0" dirty="0">
              <a:ln>
                <a:noFill/>
              </a:ln>
              <a:solidFill>
                <a:srgbClr val="000000"/>
              </a:solidFill>
              <a:effectLst/>
              <a:uFillTx/>
              <a:latin typeface="+mj-lt"/>
              <a:ea typeface="+mj-ea"/>
              <a:cs typeface="+mj-cs"/>
              <a:sym typeface="Calibri"/>
            </a:endParaRPr>
          </a:p>
        </p:txBody>
      </p:sp>
      <p:sp>
        <p:nvSpPr>
          <p:cNvPr id="18" name="Elipse 17">
            <a:extLst>
              <a:ext uri="{FF2B5EF4-FFF2-40B4-BE49-F238E27FC236}">
                <a16:creationId xmlns:a16="http://schemas.microsoft.com/office/drawing/2014/main" id="{830AE710-CD4A-4C9F-ADE1-43C69627F5EB}"/>
              </a:ext>
            </a:extLst>
          </p:cNvPr>
          <p:cNvSpPr/>
          <p:nvPr/>
        </p:nvSpPr>
        <p:spPr>
          <a:xfrm>
            <a:off x="8165804" y="3560233"/>
            <a:ext cx="914400" cy="519348"/>
          </a:xfrm>
          <a:prstGeom prst="ellipse">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1" i="0" u="none" strike="noStrike" cap="none" spc="0" normalizeH="0" baseline="0" dirty="0">
                <a:ln>
                  <a:noFill/>
                </a:ln>
                <a:solidFill>
                  <a:srgbClr val="000000"/>
                </a:solidFill>
                <a:effectLst/>
                <a:uFillTx/>
                <a:latin typeface="+mj-lt"/>
                <a:ea typeface="+mj-ea"/>
                <a:cs typeface="+mj-cs"/>
                <a:sym typeface="Calibri"/>
              </a:rPr>
              <a:t>IA</a:t>
            </a:r>
          </a:p>
        </p:txBody>
      </p:sp>
      <p:sp>
        <p:nvSpPr>
          <p:cNvPr id="19" name="Elipse 18">
            <a:extLst>
              <a:ext uri="{FF2B5EF4-FFF2-40B4-BE49-F238E27FC236}">
                <a16:creationId xmlns:a16="http://schemas.microsoft.com/office/drawing/2014/main" id="{BEEE54CE-FC4E-4B02-A561-63E1DA32013C}"/>
              </a:ext>
            </a:extLst>
          </p:cNvPr>
          <p:cNvSpPr/>
          <p:nvPr/>
        </p:nvSpPr>
        <p:spPr>
          <a:xfrm>
            <a:off x="10001030" y="3560233"/>
            <a:ext cx="914400" cy="519348"/>
          </a:xfrm>
          <a:prstGeom prst="ellipse">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1" i="0" u="none" strike="noStrike" cap="none" spc="0" normalizeH="0" baseline="0" dirty="0">
                <a:ln>
                  <a:noFill/>
                </a:ln>
                <a:solidFill>
                  <a:srgbClr val="000000"/>
                </a:solidFill>
                <a:effectLst/>
                <a:uFillTx/>
                <a:latin typeface="+mj-lt"/>
                <a:ea typeface="+mj-ea"/>
                <a:cs typeface="+mj-cs"/>
                <a:sym typeface="Calibri"/>
              </a:rPr>
              <a:t>CR</a:t>
            </a:r>
          </a:p>
        </p:txBody>
      </p:sp>
      <p:sp>
        <p:nvSpPr>
          <p:cNvPr id="20" name="Rectángulo: esquinas redondeadas 19">
            <a:extLst>
              <a:ext uri="{FF2B5EF4-FFF2-40B4-BE49-F238E27FC236}">
                <a16:creationId xmlns:a16="http://schemas.microsoft.com/office/drawing/2014/main" id="{1405950B-1A68-4D56-B986-B8D44C902308}"/>
              </a:ext>
            </a:extLst>
          </p:cNvPr>
          <p:cNvSpPr/>
          <p:nvPr/>
        </p:nvSpPr>
        <p:spPr>
          <a:xfrm>
            <a:off x="628514" y="4329815"/>
            <a:ext cx="10501007" cy="442672"/>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2000" b="1" i="0" u="none" strike="noStrike" cap="none" spc="0" normalizeH="0" baseline="0" dirty="0">
                <a:ln>
                  <a:noFill/>
                </a:ln>
                <a:solidFill>
                  <a:srgbClr val="000000"/>
                </a:solidFill>
                <a:effectLst/>
                <a:uFillTx/>
                <a:latin typeface="Tahoma" panose="020B0604030504040204" pitchFamily="34" charset="0"/>
                <a:ea typeface="Tahoma" panose="020B0604030504040204" pitchFamily="34" charset="0"/>
                <a:cs typeface="Tahoma" panose="020B0604030504040204" pitchFamily="34" charset="0"/>
                <a:sym typeface="Calibri"/>
              </a:rPr>
              <a:t>Seguimiento</a:t>
            </a:r>
            <a:endParaRPr kumimoji="0" lang="es-MX" sz="700" b="1" i="0" u="none" strike="noStrike" cap="none" spc="0" normalizeH="0" baseline="0" dirty="0">
              <a:ln>
                <a:noFill/>
              </a:ln>
              <a:solidFill>
                <a:srgbClr val="000000"/>
              </a:solidFill>
              <a:effectLst/>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 name="Rectángulo: esquinas redondeadas 20">
            <a:extLst>
              <a:ext uri="{FF2B5EF4-FFF2-40B4-BE49-F238E27FC236}">
                <a16:creationId xmlns:a16="http://schemas.microsoft.com/office/drawing/2014/main" id="{AC675048-BCC3-4158-B18E-A5DC4DC27B39}"/>
              </a:ext>
            </a:extLst>
          </p:cNvPr>
          <p:cNvSpPr/>
          <p:nvPr/>
        </p:nvSpPr>
        <p:spPr>
          <a:xfrm>
            <a:off x="628514" y="5068687"/>
            <a:ext cx="10461304" cy="374568"/>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600" i="0" u="none" strike="noStrike" cap="none" spc="0" normalizeH="0" baseline="0" dirty="0">
                <a:ln>
                  <a:noFill/>
                </a:ln>
                <a:solidFill>
                  <a:srgbClr val="000000"/>
                </a:solidFill>
                <a:effectLst/>
                <a:uFillTx/>
                <a:latin typeface="Tahoma" panose="020B0604030504040204" pitchFamily="34" charset="0"/>
                <a:ea typeface="Tahoma" panose="020B0604030504040204" pitchFamily="34" charset="0"/>
                <a:cs typeface="Tahoma" panose="020B0604030504040204" pitchFamily="34" charset="0"/>
                <a:sym typeface="Calibri"/>
              </a:rPr>
              <a:t>Recomendaciones al desempeño</a:t>
            </a:r>
            <a:endParaRPr kumimoji="0" lang="es-MX" sz="400" i="0" u="none" strike="noStrike" cap="none" spc="0" normalizeH="0" baseline="0" dirty="0">
              <a:ln>
                <a:noFill/>
              </a:ln>
              <a:solidFill>
                <a:srgbClr val="000000"/>
              </a:solidFill>
              <a:effectLst/>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 name="Cerrar llave 2">
            <a:extLst>
              <a:ext uri="{FF2B5EF4-FFF2-40B4-BE49-F238E27FC236}">
                <a16:creationId xmlns:a16="http://schemas.microsoft.com/office/drawing/2014/main" id="{C5EF3A3A-1C10-4912-A15B-35472CF6F58C}"/>
              </a:ext>
            </a:extLst>
          </p:cNvPr>
          <p:cNvSpPr/>
          <p:nvPr/>
        </p:nvSpPr>
        <p:spPr>
          <a:xfrm>
            <a:off x="10991654" y="556181"/>
            <a:ext cx="661742" cy="3573326"/>
          </a:xfrm>
          <a:prstGeom prst="rightBrac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endParaRPr>
          </a:p>
        </p:txBody>
      </p:sp>
      <p:sp>
        <p:nvSpPr>
          <p:cNvPr id="22" name="Elipse 21">
            <a:extLst>
              <a:ext uri="{FF2B5EF4-FFF2-40B4-BE49-F238E27FC236}">
                <a16:creationId xmlns:a16="http://schemas.microsoft.com/office/drawing/2014/main" id="{1DB26FE7-9CC0-4DD9-AC5B-279D4C6D2B46}"/>
              </a:ext>
            </a:extLst>
          </p:cNvPr>
          <p:cNvSpPr/>
          <p:nvPr/>
        </p:nvSpPr>
        <p:spPr>
          <a:xfrm>
            <a:off x="11164727" y="2158889"/>
            <a:ext cx="914400" cy="519348"/>
          </a:xfrm>
          <a:prstGeom prst="ellipse">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s-MX" b="1" dirty="0"/>
              <a:t>E1</a:t>
            </a:r>
            <a:endParaRPr kumimoji="0" lang="es-MX" sz="1800" b="1" i="0" u="none" strike="noStrike" cap="none" spc="0" normalizeH="0" baseline="0" dirty="0">
              <a:ln>
                <a:noFill/>
              </a:ln>
              <a:solidFill>
                <a:srgbClr val="000000"/>
              </a:solidFill>
              <a:effectLst/>
              <a:uFillTx/>
              <a:latin typeface="+mj-lt"/>
              <a:ea typeface="+mj-ea"/>
              <a:cs typeface="+mj-cs"/>
              <a:sym typeface="Calibri"/>
            </a:endParaRPr>
          </a:p>
        </p:txBody>
      </p:sp>
      <p:sp>
        <p:nvSpPr>
          <p:cNvPr id="5" name="Cerrar llave 4">
            <a:extLst>
              <a:ext uri="{FF2B5EF4-FFF2-40B4-BE49-F238E27FC236}">
                <a16:creationId xmlns:a16="http://schemas.microsoft.com/office/drawing/2014/main" id="{4A97B178-1AFD-4149-9F7C-036FB300ACD9}"/>
              </a:ext>
            </a:extLst>
          </p:cNvPr>
          <p:cNvSpPr/>
          <p:nvPr/>
        </p:nvSpPr>
        <p:spPr>
          <a:xfrm>
            <a:off x="11046928" y="4195266"/>
            <a:ext cx="501616" cy="1319752"/>
          </a:xfrm>
          <a:prstGeom prst="rightBrac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endParaRPr>
          </a:p>
        </p:txBody>
      </p:sp>
      <p:sp>
        <p:nvSpPr>
          <p:cNvPr id="23" name="Elipse 22">
            <a:extLst>
              <a:ext uri="{FF2B5EF4-FFF2-40B4-BE49-F238E27FC236}">
                <a16:creationId xmlns:a16="http://schemas.microsoft.com/office/drawing/2014/main" id="{38433818-00A4-4916-85DF-4A734042DD9C}"/>
              </a:ext>
            </a:extLst>
          </p:cNvPr>
          <p:cNvSpPr/>
          <p:nvPr/>
        </p:nvSpPr>
        <p:spPr>
          <a:xfrm>
            <a:off x="11124941" y="4561791"/>
            <a:ext cx="914400" cy="519348"/>
          </a:xfrm>
          <a:prstGeom prst="ellipse">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s-MX" b="1" dirty="0"/>
              <a:t>E2</a:t>
            </a:r>
            <a:endParaRPr kumimoji="0" lang="es-MX" sz="1800" b="1"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05320470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B201F5C7-0E2C-4BB9-997F-EFDB7304D834}"/>
              </a:ext>
            </a:extLst>
          </p:cNvPr>
          <p:cNvSpPr>
            <a:spLocks noGrp="1"/>
          </p:cNvSpPr>
          <p:nvPr>
            <p:ph type="title"/>
          </p:nvPr>
        </p:nvSpPr>
        <p:spPr/>
        <p:txBody>
          <a:bodyPr/>
          <a:lstStyle/>
          <a:p>
            <a:pPr algn="ctr"/>
            <a:r>
              <a:rPr lang="es-MX" dirty="0" err="1"/>
              <a:t>Auditina</a:t>
            </a:r>
            <a:endParaRPr lang="es-MX" dirty="0"/>
          </a:p>
        </p:txBody>
      </p:sp>
      <p:sp>
        <p:nvSpPr>
          <p:cNvPr id="6" name="Marcador de texto 5">
            <a:extLst>
              <a:ext uri="{FF2B5EF4-FFF2-40B4-BE49-F238E27FC236}">
                <a16:creationId xmlns:a16="http://schemas.microsoft.com/office/drawing/2014/main" id="{989CB435-6C2E-4338-9EE8-715A53531E79}"/>
              </a:ext>
            </a:extLst>
          </p:cNvPr>
          <p:cNvSpPr>
            <a:spLocks noGrp="1"/>
          </p:cNvSpPr>
          <p:nvPr>
            <p:ph type="body" sz="half" idx="1"/>
          </p:nvPr>
        </p:nvSpPr>
        <p:spPr/>
        <p:txBody>
          <a:bodyPr/>
          <a:lstStyle/>
          <a:p>
            <a:pPr marL="342900" indent="-342900" algn="just">
              <a:buFont typeface="Wingdings" panose="05000000000000000000" pitchFamily="2" charset="2"/>
              <a:buChar char="ü"/>
            </a:pPr>
            <a:r>
              <a:rPr lang="es-MX" i="1" dirty="0"/>
              <a:t>Comprensión de la materia por auditar</a:t>
            </a:r>
            <a:r>
              <a:rPr lang="es-MX" dirty="0"/>
              <a:t>. El personal auditor debe demostrar el análisis de la vinculación de la materia por auditar con la planeación nacional y sectorial, su objetivo estratégico y esquema de operación, los conceptos referenciales, el universo, así como su deber ser o marco jurídico.</a:t>
            </a:r>
          </a:p>
          <a:p>
            <a:pPr marL="342900" indent="-342900" algn="just">
              <a:buFont typeface="Wingdings" panose="05000000000000000000" pitchFamily="2" charset="2"/>
              <a:buChar char="ü"/>
            </a:pPr>
            <a:r>
              <a:rPr lang="es-MX" i="1" dirty="0"/>
              <a:t>Diseño del esquema de auditoría</a:t>
            </a:r>
            <a:r>
              <a:rPr lang="es-MX" dirty="0"/>
              <a:t>. Comprende las vertientes de revisión que se van a desarrollar; las líneas conductoras de la auditoría; las preguntas clave; las hipótesis de trabajo&gt;; y los objetivos y procedimientos de auditoría.</a:t>
            </a:r>
            <a:endParaRPr lang="es-MX" i="1" dirty="0"/>
          </a:p>
        </p:txBody>
      </p:sp>
      <p:sp>
        <p:nvSpPr>
          <p:cNvPr id="4" name="Marcador de número de diapositiva 3">
            <a:extLst>
              <a:ext uri="{FF2B5EF4-FFF2-40B4-BE49-F238E27FC236}">
                <a16:creationId xmlns:a16="http://schemas.microsoft.com/office/drawing/2014/main" id="{5403E8F3-281F-43DE-A095-EE9D08710587}"/>
              </a:ext>
            </a:extLst>
          </p:cNvPr>
          <p:cNvSpPr>
            <a:spLocks noGrp="1"/>
          </p:cNvSpPr>
          <p:nvPr>
            <p:ph type="sldNum" sz="quarter" idx="2"/>
          </p:nvPr>
        </p:nvSpPr>
        <p:spPr/>
        <p:txBody>
          <a:bodyPr/>
          <a:lstStyle/>
          <a:p>
            <a:fld id="{86CB4B4D-7CA3-9044-876B-883B54F8677D}" type="slidenum">
              <a:rPr lang="es-MX" smtClean="0"/>
              <a:t>29</a:t>
            </a:fld>
            <a:endParaRPr lang="es-MX"/>
          </a:p>
        </p:txBody>
      </p:sp>
      <p:sp>
        <p:nvSpPr>
          <p:cNvPr id="7" name="Rectángulo 6">
            <a:extLst>
              <a:ext uri="{FF2B5EF4-FFF2-40B4-BE49-F238E27FC236}">
                <a16:creationId xmlns:a16="http://schemas.microsoft.com/office/drawing/2014/main" id="{A450EB64-B037-4E26-8D41-760CB868E1C5}"/>
              </a:ext>
            </a:extLst>
          </p:cNvPr>
          <p:cNvSpPr/>
          <p:nvPr/>
        </p:nvSpPr>
        <p:spPr>
          <a:xfrm>
            <a:off x="953589" y="3092836"/>
            <a:ext cx="2468881" cy="1200329"/>
          </a:xfrm>
          <a:prstGeom prst="rect">
            <a:avLst/>
          </a:prstGeom>
          <a:noFill/>
        </p:spPr>
        <p:txBody>
          <a:bodyPr wrap="square" lIns="91440" tIns="45720" rIns="91440" bIns="45720">
            <a:spAutoFit/>
          </a:bodyPr>
          <a:lstStyle/>
          <a:p>
            <a:pPr algn="ctr"/>
            <a:r>
              <a:rPr lang="es-ES" sz="2400" b="0" cap="none" spc="0" dirty="0">
                <a:ln w="0"/>
                <a:solidFill>
                  <a:schemeClr val="tx1"/>
                </a:solidFill>
                <a:effectLst>
                  <a:outerShdw blurRad="38100" dist="19050" dir="2700000" algn="tl" rotWithShape="0">
                    <a:schemeClr val="dk1">
                      <a:alpha val="40000"/>
                    </a:schemeClr>
                  </a:outerShdw>
                </a:effectLst>
              </a:rPr>
              <a:t>La </a:t>
            </a:r>
            <a:r>
              <a:rPr lang="es-ES" sz="2400" b="0" cap="none" spc="0" dirty="0" err="1">
                <a:ln w="0"/>
                <a:solidFill>
                  <a:schemeClr val="tx1"/>
                </a:solidFill>
                <a:effectLst>
                  <a:outerShdw blurRad="38100" dist="19050" dir="2700000" algn="tl" rotWithShape="0">
                    <a:schemeClr val="dk1">
                      <a:alpha val="40000"/>
                    </a:schemeClr>
                  </a:outerShdw>
                </a:effectLst>
              </a:rPr>
              <a:t>Auditina</a:t>
            </a:r>
            <a:r>
              <a:rPr lang="es-ES" sz="2400" b="0" cap="none" spc="0" dirty="0">
                <a:ln w="0"/>
                <a:solidFill>
                  <a:schemeClr val="tx1"/>
                </a:solidFill>
                <a:effectLst>
                  <a:outerShdw blurRad="38100" dist="19050" dir="2700000" algn="tl" rotWithShape="0">
                    <a:schemeClr val="dk1">
                      <a:alpha val="40000"/>
                    </a:schemeClr>
                  </a:outerShdw>
                </a:effectLst>
              </a:rPr>
              <a:t> se compone de dos etapas:</a:t>
            </a:r>
          </a:p>
        </p:txBody>
      </p:sp>
    </p:spTree>
    <p:extLst>
      <p:ext uri="{BB962C8B-B14F-4D97-AF65-F5344CB8AC3E}">
        <p14:creationId xmlns:p14="http://schemas.microsoft.com/office/powerpoint/2010/main" val="383307104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B7FCCC4A-4ACF-42CD-818A-EDB87273FBB3}"/>
              </a:ext>
            </a:extLst>
          </p:cNvPr>
          <p:cNvSpPr>
            <a:spLocks noGrp="1"/>
          </p:cNvSpPr>
          <p:nvPr>
            <p:ph type="title"/>
          </p:nvPr>
        </p:nvSpPr>
        <p:spPr/>
        <p:txBody>
          <a:bodyPr/>
          <a:lstStyle/>
          <a:p>
            <a:pPr algn="ctr"/>
            <a:r>
              <a:rPr lang="es-MX" dirty="0"/>
              <a:t>Repaso 1</a:t>
            </a:r>
          </a:p>
        </p:txBody>
      </p:sp>
      <p:sp>
        <p:nvSpPr>
          <p:cNvPr id="6" name="Marcador de texto 5">
            <a:extLst>
              <a:ext uri="{FF2B5EF4-FFF2-40B4-BE49-F238E27FC236}">
                <a16:creationId xmlns:a16="http://schemas.microsoft.com/office/drawing/2014/main" id="{76B88265-6000-451B-B948-FC9E90368E6B}"/>
              </a:ext>
            </a:extLst>
          </p:cNvPr>
          <p:cNvSpPr>
            <a:spLocks noGrp="1"/>
          </p:cNvSpPr>
          <p:nvPr>
            <p:ph type="body" sz="half" idx="1"/>
          </p:nvPr>
        </p:nvSpPr>
        <p:spPr>
          <a:xfrm>
            <a:off x="4785359" y="1209039"/>
            <a:ext cx="6568441" cy="5464494"/>
          </a:xfrm>
        </p:spPr>
        <p:txBody>
          <a:bodyPr>
            <a:normAutofit fontScale="92500" lnSpcReduction="20000"/>
          </a:bodyPr>
          <a:lstStyle/>
          <a:p>
            <a:pPr marL="342900" indent="-342900">
              <a:buFont typeface="Arial" panose="020B0604020202020204" pitchFamily="34" charset="0"/>
              <a:buChar char="•"/>
            </a:pPr>
            <a:r>
              <a:rPr lang="es-MX" dirty="0"/>
              <a:t>Etapas de la auditoría.</a:t>
            </a:r>
          </a:p>
          <a:p>
            <a:pPr marL="342900" indent="-342900">
              <a:buFont typeface="Arial" panose="020B0604020202020204" pitchFamily="34" charset="0"/>
              <a:buChar char="•"/>
            </a:pPr>
            <a:r>
              <a:rPr lang="es-MX" dirty="0"/>
              <a:t>Definición de AD.</a:t>
            </a:r>
          </a:p>
          <a:p>
            <a:pPr marL="342900" indent="-342900">
              <a:buFont typeface="Arial" panose="020B0604020202020204" pitchFamily="34" charset="0"/>
              <a:buChar char="•"/>
            </a:pPr>
            <a:r>
              <a:rPr lang="es-MX" dirty="0"/>
              <a:t>Diferencias entre una AD y una AC.</a:t>
            </a:r>
          </a:p>
          <a:p>
            <a:pPr marL="342900" indent="-342900">
              <a:buFont typeface="Arial" panose="020B0604020202020204" pitchFamily="34" charset="0"/>
              <a:buChar char="•"/>
            </a:pPr>
            <a:r>
              <a:rPr lang="es-MX" dirty="0"/>
              <a:t>6 elementos – vertientes de las AD.</a:t>
            </a:r>
          </a:p>
          <a:p>
            <a:pPr marL="342900" indent="-342900">
              <a:buFont typeface="Arial" panose="020B0604020202020204" pitchFamily="34" charset="0"/>
              <a:buChar char="•"/>
            </a:pPr>
            <a:r>
              <a:rPr lang="es-MX" dirty="0"/>
              <a:t>3 </a:t>
            </a:r>
            <a:r>
              <a:rPr lang="es-MX" dirty="0" err="1"/>
              <a:t>E’s</a:t>
            </a:r>
            <a:r>
              <a:rPr lang="es-MX" dirty="0"/>
              <a:t>, 3 C’s.</a:t>
            </a:r>
          </a:p>
          <a:p>
            <a:pPr marL="342900" indent="-342900">
              <a:buFont typeface="Arial" panose="020B0604020202020204" pitchFamily="34" charset="0"/>
              <a:buChar char="•"/>
            </a:pPr>
            <a:r>
              <a:rPr lang="es-MX" dirty="0"/>
              <a:t>Marco de referencia: NPA-SNF, marco operativo, nota metodológico no. 2 de la SFP.</a:t>
            </a:r>
          </a:p>
          <a:p>
            <a:pPr marL="342900" indent="-342900">
              <a:buFont typeface="Arial" panose="020B0604020202020204" pitchFamily="34" charset="0"/>
              <a:buChar char="•"/>
            </a:pPr>
            <a:r>
              <a:rPr lang="es-MX" dirty="0"/>
              <a:t>¿Acto de fiscalización o auditoría?</a:t>
            </a:r>
          </a:p>
          <a:p>
            <a:pPr marL="342900" indent="-342900">
              <a:buFont typeface="Arial" panose="020B0604020202020204" pitchFamily="34" charset="0"/>
              <a:buChar char="•"/>
            </a:pPr>
            <a:r>
              <a:rPr lang="es-MX" dirty="0"/>
              <a:t>Tipos de actos de fiscalización.</a:t>
            </a:r>
          </a:p>
          <a:p>
            <a:pPr marL="342900" indent="-342900">
              <a:buFont typeface="Arial" panose="020B0604020202020204" pitchFamily="34" charset="0"/>
              <a:buChar char="•"/>
            </a:pPr>
            <a:r>
              <a:rPr lang="es-MX" dirty="0"/>
              <a:t>Tipos de auditorías.</a:t>
            </a:r>
          </a:p>
          <a:p>
            <a:pPr marL="342900" indent="-342900">
              <a:buFont typeface="Arial" panose="020B0604020202020204" pitchFamily="34" charset="0"/>
              <a:buChar char="•"/>
            </a:pPr>
            <a:r>
              <a:rPr lang="es-MX" dirty="0"/>
              <a:t>¿Qué es un riesgo?</a:t>
            </a:r>
          </a:p>
          <a:p>
            <a:pPr marL="342900" indent="-342900">
              <a:buFont typeface="Arial" panose="020B0604020202020204" pitchFamily="34" charset="0"/>
              <a:buChar char="•"/>
            </a:pPr>
            <a:r>
              <a:rPr lang="es-MX" dirty="0"/>
              <a:t>¿Qué es un factor de riesgo?</a:t>
            </a:r>
          </a:p>
          <a:p>
            <a:pPr marL="342900" indent="-342900">
              <a:buFont typeface="Arial" panose="020B0604020202020204" pitchFamily="34" charset="0"/>
              <a:buChar char="•"/>
            </a:pPr>
            <a:r>
              <a:rPr lang="es-MX" dirty="0"/>
              <a:t>¿Qué es Control Interno?</a:t>
            </a:r>
          </a:p>
          <a:p>
            <a:pPr marL="342900" indent="-342900">
              <a:buFont typeface="Arial" panose="020B0604020202020204" pitchFamily="34" charset="0"/>
              <a:buChar char="•"/>
            </a:pPr>
            <a:r>
              <a:rPr lang="es-MX" dirty="0"/>
              <a:t>¿Cuáles son las 3 funciones principales de actuación de los OIC?</a:t>
            </a:r>
          </a:p>
        </p:txBody>
      </p:sp>
      <p:sp>
        <p:nvSpPr>
          <p:cNvPr id="4" name="Marcador de número de diapositiva 3">
            <a:extLst>
              <a:ext uri="{FF2B5EF4-FFF2-40B4-BE49-F238E27FC236}">
                <a16:creationId xmlns:a16="http://schemas.microsoft.com/office/drawing/2014/main" id="{D0DE5E17-A6D8-43B0-A2E7-107FE698A4E4}"/>
              </a:ext>
            </a:extLst>
          </p:cNvPr>
          <p:cNvSpPr>
            <a:spLocks noGrp="1"/>
          </p:cNvSpPr>
          <p:nvPr>
            <p:ph type="sldNum" sz="quarter" idx="2"/>
          </p:nvPr>
        </p:nvSpPr>
        <p:spPr/>
        <p:txBody>
          <a:bodyPr/>
          <a:lstStyle/>
          <a:p>
            <a:fld id="{86CB4B4D-7CA3-9044-876B-883B54F8677D}" type="slidenum">
              <a:rPr lang="es-MX" smtClean="0"/>
              <a:t>3</a:t>
            </a:fld>
            <a:endParaRPr lang="es-MX"/>
          </a:p>
        </p:txBody>
      </p:sp>
    </p:spTree>
    <p:extLst>
      <p:ext uri="{BB962C8B-B14F-4D97-AF65-F5344CB8AC3E}">
        <p14:creationId xmlns:p14="http://schemas.microsoft.com/office/powerpoint/2010/main" val="307416331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F56D5FA-69F1-4501-BAFE-63A24C36F54B}"/>
              </a:ext>
            </a:extLst>
          </p:cNvPr>
          <p:cNvSpPr>
            <a:spLocks noGrp="1"/>
          </p:cNvSpPr>
          <p:nvPr>
            <p:ph type="title"/>
          </p:nvPr>
        </p:nvSpPr>
        <p:spPr>
          <a:xfrm>
            <a:off x="825500" y="467705"/>
            <a:ext cx="10521950" cy="795900"/>
          </a:xfrm>
        </p:spPr>
        <p:txBody>
          <a:bodyPr>
            <a:normAutofit/>
          </a:bodyPr>
          <a:lstStyle/>
          <a:p>
            <a:r>
              <a:rPr lang="es-MX" sz="4000" i="1" dirty="0"/>
              <a:t>Comprensión de la materia por auditar</a:t>
            </a:r>
          </a:p>
        </p:txBody>
      </p:sp>
      <p:sp>
        <p:nvSpPr>
          <p:cNvPr id="6" name="Marcador de texto 5">
            <a:extLst>
              <a:ext uri="{FF2B5EF4-FFF2-40B4-BE49-F238E27FC236}">
                <a16:creationId xmlns:a16="http://schemas.microsoft.com/office/drawing/2014/main" id="{E765C3FD-9BB2-469A-B43C-CCC113756C02}"/>
              </a:ext>
            </a:extLst>
          </p:cNvPr>
          <p:cNvSpPr>
            <a:spLocks noGrp="1"/>
          </p:cNvSpPr>
          <p:nvPr>
            <p:ph type="body" sz="half" idx="1"/>
          </p:nvPr>
        </p:nvSpPr>
        <p:spPr>
          <a:xfrm>
            <a:off x="831850" y="1263605"/>
            <a:ext cx="10515600" cy="4653869"/>
          </a:xfrm>
        </p:spPr>
        <p:txBody>
          <a:bodyPr>
            <a:normAutofit fontScale="92500" lnSpcReduction="10000"/>
          </a:bodyPr>
          <a:lstStyle/>
          <a:p>
            <a:pPr marL="457200" indent="-457200">
              <a:buFont typeface="+mj-lt"/>
              <a:buAutoNum type="alphaLcParenR"/>
            </a:pPr>
            <a:r>
              <a:rPr lang="es-MX" dirty="0"/>
              <a:t>Historia del programa por auditar.</a:t>
            </a:r>
          </a:p>
          <a:p>
            <a:pPr marL="457200" indent="-457200" algn="just">
              <a:buFont typeface="+mj-lt"/>
              <a:buAutoNum type="alphaLcParenR"/>
            </a:pPr>
            <a:r>
              <a:rPr lang="es-MX" dirty="0"/>
              <a:t>Comprensión del programa por auditar en el contexto de la planeación, sectorial e institucional.</a:t>
            </a:r>
          </a:p>
          <a:p>
            <a:pPr marL="457200" indent="-457200" algn="just">
              <a:buFont typeface="+mj-lt"/>
              <a:buAutoNum type="alphaLcParenR"/>
            </a:pPr>
            <a:r>
              <a:rPr lang="es-MX" dirty="0"/>
              <a:t>Problema público.</a:t>
            </a:r>
          </a:p>
          <a:p>
            <a:pPr marL="457200" indent="-457200" algn="just">
              <a:buFont typeface="+mj-lt"/>
              <a:buAutoNum type="alphaLcParenR"/>
            </a:pPr>
            <a:r>
              <a:rPr lang="es-MX" dirty="0"/>
              <a:t>Comprensión del deber ser.</a:t>
            </a:r>
          </a:p>
          <a:p>
            <a:pPr marL="457200" indent="-457200" algn="just">
              <a:buFont typeface="+mj-lt"/>
              <a:buAutoNum type="alphaLcParenR"/>
            </a:pPr>
            <a:r>
              <a:rPr lang="es-MX" dirty="0"/>
              <a:t>Análisis de la MIR.</a:t>
            </a:r>
          </a:p>
          <a:p>
            <a:pPr marL="457200" indent="-457200" algn="just">
              <a:buFont typeface="+mj-lt"/>
              <a:buAutoNum type="alphaLcParenR"/>
            </a:pPr>
            <a:r>
              <a:rPr lang="es-MX" dirty="0"/>
              <a:t>Esquema de operación: ¿Qué hace? ¿Para qué lo hace? ¿Qué resultados obtiene?</a:t>
            </a:r>
          </a:p>
          <a:p>
            <a:pPr marL="457200" indent="-457200" algn="just">
              <a:buFont typeface="+mj-lt"/>
              <a:buAutoNum type="alphaLcParenR"/>
            </a:pPr>
            <a:r>
              <a:rPr lang="es-MX" dirty="0"/>
              <a:t>Referentes.</a:t>
            </a:r>
          </a:p>
          <a:p>
            <a:pPr marL="457200" indent="-457200" algn="just">
              <a:buFont typeface="+mj-lt"/>
              <a:buAutoNum type="alphaLcParenR"/>
            </a:pPr>
            <a:r>
              <a:rPr lang="es-MX" dirty="0"/>
              <a:t>Universales.</a:t>
            </a:r>
          </a:p>
          <a:p>
            <a:pPr marL="457200" indent="-457200" algn="just">
              <a:buFont typeface="+mj-lt"/>
              <a:buAutoNum type="alphaLcParenR"/>
            </a:pPr>
            <a:r>
              <a:rPr lang="es-MX" dirty="0"/>
              <a:t>Resultado de la política o del programa.</a:t>
            </a:r>
          </a:p>
          <a:p>
            <a:pPr marL="457200" indent="-457200" algn="just">
              <a:buFont typeface="+mj-lt"/>
              <a:buAutoNum type="alphaLcParenR"/>
            </a:pPr>
            <a:r>
              <a:rPr lang="es-MX" dirty="0"/>
              <a:t>Busilis del hacer y de la teoría del cambio.</a:t>
            </a:r>
          </a:p>
          <a:p>
            <a:pPr marL="457200" indent="-457200" algn="just">
              <a:buFont typeface="+mj-lt"/>
              <a:buAutoNum type="alphaLcParenR"/>
            </a:pPr>
            <a:r>
              <a:rPr lang="es-MX" dirty="0"/>
              <a:t>Matriz de consistencia. Propuesta de hilos conductores que guiarán la revisión.</a:t>
            </a:r>
          </a:p>
        </p:txBody>
      </p:sp>
      <p:sp>
        <p:nvSpPr>
          <p:cNvPr id="4" name="Marcador de número de diapositiva 3">
            <a:extLst>
              <a:ext uri="{FF2B5EF4-FFF2-40B4-BE49-F238E27FC236}">
                <a16:creationId xmlns:a16="http://schemas.microsoft.com/office/drawing/2014/main" id="{FA9EF856-2D2B-4841-B7B2-0236EF8B04C6}"/>
              </a:ext>
            </a:extLst>
          </p:cNvPr>
          <p:cNvSpPr>
            <a:spLocks noGrp="1"/>
          </p:cNvSpPr>
          <p:nvPr>
            <p:ph type="sldNum" sz="quarter" idx="2"/>
          </p:nvPr>
        </p:nvSpPr>
        <p:spPr/>
        <p:txBody>
          <a:bodyPr/>
          <a:lstStyle/>
          <a:p>
            <a:fld id="{86CB4B4D-7CA3-9044-876B-883B54F8677D}" type="slidenum">
              <a:rPr lang="es-MX" smtClean="0"/>
              <a:t>30</a:t>
            </a:fld>
            <a:endParaRPr lang="es-MX"/>
          </a:p>
        </p:txBody>
      </p:sp>
    </p:spTree>
    <p:extLst>
      <p:ext uri="{BB962C8B-B14F-4D97-AF65-F5344CB8AC3E}">
        <p14:creationId xmlns:p14="http://schemas.microsoft.com/office/powerpoint/2010/main" val="1967809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897E57F-666C-4F53-847D-3C0D3BB7A7B9}"/>
              </a:ext>
            </a:extLst>
          </p:cNvPr>
          <p:cNvSpPr>
            <a:spLocks noGrp="1"/>
          </p:cNvSpPr>
          <p:nvPr>
            <p:ph type="title"/>
          </p:nvPr>
        </p:nvSpPr>
        <p:spPr/>
        <p:txBody>
          <a:bodyPr/>
          <a:lstStyle/>
          <a:p>
            <a:pPr algn="ctr"/>
            <a:r>
              <a:rPr lang="es-MX" dirty="0"/>
              <a:t>a) Historia</a:t>
            </a:r>
          </a:p>
        </p:txBody>
      </p:sp>
      <p:sp>
        <p:nvSpPr>
          <p:cNvPr id="6" name="Marcador de texto 5">
            <a:extLst>
              <a:ext uri="{FF2B5EF4-FFF2-40B4-BE49-F238E27FC236}">
                <a16:creationId xmlns:a16="http://schemas.microsoft.com/office/drawing/2014/main" id="{A2958B83-F039-4F0E-ADA8-04CFCD1409CD}"/>
              </a:ext>
            </a:extLst>
          </p:cNvPr>
          <p:cNvSpPr>
            <a:spLocks noGrp="1"/>
          </p:cNvSpPr>
          <p:nvPr>
            <p:ph type="body" sz="half" idx="1"/>
          </p:nvPr>
        </p:nvSpPr>
        <p:spPr>
          <a:xfrm>
            <a:off x="4785359" y="1525448"/>
            <a:ext cx="6568441" cy="1612538"/>
          </a:xfrm>
        </p:spPr>
        <p:txBody>
          <a:bodyPr/>
          <a:lstStyle/>
          <a:p>
            <a:pPr algn="just"/>
            <a:r>
              <a:rPr lang="es-MX" dirty="0"/>
              <a:t>Explicar la evolución temporal del programa por revisar. Disertar sobre los motivos de su origen, sus posibles causas y su efecto o beneficio en la población.</a:t>
            </a:r>
          </a:p>
        </p:txBody>
      </p:sp>
      <p:sp>
        <p:nvSpPr>
          <p:cNvPr id="4" name="Marcador de número de diapositiva 3">
            <a:extLst>
              <a:ext uri="{FF2B5EF4-FFF2-40B4-BE49-F238E27FC236}">
                <a16:creationId xmlns:a16="http://schemas.microsoft.com/office/drawing/2014/main" id="{447D2FF0-7370-4D5B-A201-812F3E8C3721}"/>
              </a:ext>
            </a:extLst>
          </p:cNvPr>
          <p:cNvSpPr>
            <a:spLocks noGrp="1"/>
          </p:cNvSpPr>
          <p:nvPr>
            <p:ph type="sldNum" sz="quarter" idx="2"/>
          </p:nvPr>
        </p:nvSpPr>
        <p:spPr/>
        <p:txBody>
          <a:bodyPr/>
          <a:lstStyle/>
          <a:p>
            <a:fld id="{86CB4B4D-7CA3-9044-876B-883B54F8677D}" type="slidenum">
              <a:rPr lang="es-MX" smtClean="0"/>
              <a:t>31</a:t>
            </a:fld>
            <a:endParaRPr lang="es-MX"/>
          </a:p>
        </p:txBody>
      </p:sp>
      <p:sp>
        <p:nvSpPr>
          <p:cNvPr id="7" name="Rectángulo 6">
            <a:extLst>
              <a:ext uri="{FF2B5EF4-FFF2-40B4-BE49-F238E27FC236}">
                <a16:creationId xmlns:a16="http://schemas.microsoft.com/office/drawing/2014/main" id="{CDF49FAA-B892-423B-B8BF-95BBBAEE8A4B}"/>
              </a:ext>
            </a:extLst>
          </p:cNvPr>
          <p:cNvSpPr/>
          <p:nvPr/>
        </p:nvSpPr>
        <p:spPr>
          <a:xfrm>
            <a:off x="838200" y="1731553"/>
            <a:ext cx="2873827" cy="1200329"/>
          </a:xfrm>
          <a:prstGeom prst="rect">
            <a:avLst/>
          </a:prstGeom>
          <a:noFill/>
        </p:spPr>
        <p:txBody>
          <a:bodyPr wrap="square" lIns="91440" tIns="45720" rIns="91440" bIns="45720">
            <a:spAutoFit/>
          </a:bodyPr>
          <a:lstStyle/>
          <a:p>
            <a:pPr algn="ctr"/>
            <a:r>
              <a:rPr lang="es-ES" sz="3600" b="0" cap="none" spc="0" dirty="0">
                <a:ln w="0"/>
                <a:solidFill>
                  <a:schemeClr val="tx1"/>
                </a:solidFill>
                <a:effectLst>
                  <a:outerShdw blurRad="38100" dist="19050" dir="2700000" algn="tl" rotWithShape="0">
                    <a:schemeClr val="dk1">
                      <a:alpha val="40000"/>
                    </a:schemeClr>
                  </a:outerShdw>
                </a:effectLst>
              </a:rPr>
              <a:t>El grupo auditor DEBE</a:t>
            </a:r>
          </a:p>
        </p:txBody>
      </p:sp>
      <p:sp>
        <p:nvSpPr>
          <p:cNvPr id="8" name="Rectángulo 7">
            <a:extLst>
              <a:ext uri="{FF2B5EF4-FFF2-40B4-BE49-F238E27FC236}">
                <a16:creationId xmlns:a16="http://schemas.microsoft.com/office/drawing/2014/main" id="{EF45570D-3DB9-4961-93B1-7100F00184C8}"/>
              </a:ext>
            </a:extLst>
          </p:cNvPr>
          <p:cNvSpPr/>
          <p:nvPr/>
        </p:nvSpPr>
        <p:spPr>
          <a:xfrm>
            <a:off x="855615" y="3484469"/>
            <a:ext cx="2873827" cy="1754326"/>
          </a:xfrm>
          <a:prstGeom prst="rect">
            <a:avLst/>
          </a:prstGeom>
          <a:noFill/>
        </p:spPr>
        <p:txBody>
          <a:bodyPr wrap="square" lIns="91440" tIns="45720" rIns="91440" bIns="45720">
            <a:spAutoFit/>
          </a:bodyPr>
          <a:lstStyle/>
          <a:p>
            <a:pPr algn="ctr"/>
            <a:r>
              <a:rPr lang="es-ES" sz="3600" b="0" cap="none" spc="0" dirty="0">
                <a:ln w="0"/>
                <a:solidFill>
                  <a:schemeClr val="tx1"/>
                </a:solidFill>
                <a:effectLst>
                  <a:outerShdw blurRad="38100" dist="19050" dir="2700000" algn="tl" rotWithShape="0">
                    <a:schemeClr val="dk1">
                      <a:alpha val="40000"/>
                    </a:schemeClr>
                  </a:outerShdw>
                </a:effectLst>
              </a:rPr>
              <a:t>El grupo auditor NO DEBE</a:t>
            </a:r>
          </a:p>
        </p:txBody>
      </p:sp>
      <p:sp>
        <p:nvSpPr>
          <p:cNvPr id="9" name="Marcador de texto 5">
            <a:extLst>
              <a:ext uri="{FF2B5EF4-FFF2-40B4-BE49-F238E27FC236}">
                <a16:creationId xmlns:a16="http://schemas.microsoft.com/office/drawing/2014/main" id="{FE6913E1-61F6-4ABD-81E9-9C9888D5DCCE}"/>
              </a:ext>
            </a:extLst>
          </p:cNvPr>
          <p:cNvSpPr txBox="1">
            <a:spLocks/>
          </p:cNvSpPr>
          <p:nvPr/>
        </p:nvSpPr>
        <p:spPr>
          <a:xfrm>
            <a:off x="4785359" y="3429000"/>
            <a:ext cx="6568441" cy="24218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404040"/>
                </a:solidFill>
                <a:uFillTx/>
                <a:latin typeface="Montserrat SemiBold"/>
                <a:ea typeface="Montserrat SemiBold"/>
                <a:cs typeface="Montserrat SemiBold"/>
                <a:sym typeface="Montserrat SemiBold"/>
              </a:defRPr>
            </a:lvl1pPr>
            <a:lvl2pPr marL="685800" marR="0" indent="-2286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2pPr>
            <a:lvl3pPr marL="1188719" marR="0" indent="-274319"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3pPr>
            <a:lvl4pPr marL="1676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4pPr>
            <a:lvl5pPr marL="21336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5pPr>
            <a:lvl6pPr marL="25908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6pPr>
            <a:lvl7pPr marL="30480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7pPr>
            <a:lvl8pPr marL="35052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8pPr>
            <a:lvl9pPr marL="3962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9pPr>
          </a:lstStyle>
          <a:p>
            <a:pPr algn="just" hangingPunct="1"/>
            <a:r>
              <a:rPr lang="es-MX" dirty="0"/>
              <a:t>Hacer una relatoría de hechos sin sentido, ni citar textualmente los documentos oficiales para no perderse en la retórica.</a:t>
            </a:r>
          </a:p>
          <a:p>
            <a:pPr algn="just" hangingPunct="1"/>
            <a:r>
              <a:rPr lang="es-MX" dirty="0"/>
              <a:t>Limitarse a la generalidad de lo expresado en los objetivos nacionales, sectoriales, especiales, institucionales y del programa.</a:t>
            </a:r>
          </a:p>
        </p:txBody>
      </p:sp>
      <p:cxnSp>
        <p:nvCxnSpPr>
          <p:cNvPr id="11" name="Conector recto de flecha 10">
            <a:extLst>
              <a:ext uri="{FF2B5EF4-FFF2-40B4-BE49-F238E27FC236}">
                <a16:creationId xmlns:a16="http://schemas.microsoft.com/office/drawing/2014/main" id="{3E174C67-73B1-469F-AB4F-36F56C5B48F7}"/>
              </a:ext>
            </a:extLst>
          </p:cNvPr>
          <p:cNvCxnSpPr>
            <a:cxnSpLocks/>
          </p:cNvCxnSpPr>
          <p:nvPr/>
        </p:nvCxnSpPr>
        <p:spPr>
          <a:xfrm>
            <a:off x="3762101" y="2331717"/>
            <a:ext cx="709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2" name="Conector recto de flecha 11">
            <a:extLst>
              <a:ext uri="{FF2B5EF4-FFF2-40B4-BE49-F238E27FC236}">
                <a16:creationId xmlns:a16="http://schemas.microsoft.com/office/drawing/2014/main" id="{68F390AA-9FDA-4296-9FF1-7C77A049EE1D}"/>
              </a:ext>
            </a:extLst>
          </p:cNvPr>
          <p:cNvCxnSpPr>
            <a:cxnSpLocks/>
          </p:cNvCxnSpPr>
          <p:nvPr/>
        </p:nvCxnSpPr>
        <p:spPr>
          <a:xfrm>
            <a:off x="3729442" y="4311555"/>
            <a:ext cx="709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1737177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92FB5-3AD3-4CA3-8201-CCA981816835}"/>
              </a:ext>
            </a:extLst>
          </p:cNvPr>
          <p:cNvSpPr>
            <a:spLocks noGrp="1"/>
          </p:cNvSpPr>
          <p:nvPr>
            <p:ph type="title"/>
          </p:nvPr>
        </p:nvSpPr>
        <p:spPr>
          <a:xfrm>
            <a:off x="831850" y="232946"/>
            <a:ext cx="7541441" cy="1065013"/>
          </a:xfrm>
        </p:spPr>
        <p:txBody>
          <a:bodyPr>
            <a:noAutofit/>
          </a:bodyPr>
          <a:lstStyle/>
          <a:p>
            <a:pPr algn="ctr"/>
            <a:r>
              <a:rPr lang="es-MX" sz="3200" dirty="0"/>
              <a:t>b) Comprensión del programa por auditar: PND, PS, PI</a:t>
            </a:r>
          </a:p>
        </p:txBody>
      </p:sp>
      <p:sp>
        <p:nvSpPr>
          <p:cNvPr id="4" name="Marcador de número de diapositiva 3">
            <a:extLst>
              <a:ext uri="{FF2B5EF4-FFF2-40B4-BE49-F238E27FC236}">
                <a16:creationId xmlns:a16="http://schemas.microsoft.com/office/drawing/2014/main" id="{8E7E15A3-6987-4FB1-AD23-0BD1830B9309}"/>
              </a:ext>
            </a:extLst>
          </p:cNvPr>
          <p:cNvSpPr>
            <a:spLocks noGrp="1"/>
          </p:cNvSpPr>
          <p:nvPr>
            <p:ph type="sldNum" sz="quarter" idx="2"/>
          </p:nvPr>
        </p:nvSpPr>
        <p:spPr/>
        <p:txBody>
          <a:bodyPr/>
          <a:lstStyle/>
          <a:p>
            <a:fld id="{86CB4B4D-7CA3-9044-876B-883B54F8677D}" type="slidenum">
              <a:rPr lang="es-MX" smtClean="0"/>
              <a:t>32</a:t>
            </a:fld>
            <a:endParaRPr lang="es-MX"/>
          </a:p>
        </p:txBody>
      </p:sp>
      <p:sp>
        <p:nvSpPr>
          <p:cNvPr id="5" name="Rectángulo 4">
            <a:extLst>
              <a:ext uri="{FF2B5EF4-FFF2-40B4-BE49-F238E27FC236}">
                <a16:creationId xmlns:a16="http://schemas.microsoft.com/office/drawing/2014/main" id="{FC6AF9FD-7AE9-49FE-A4EE-9892F092F6A7}"/>
              </a:ext>
            </a:extLst>
          </p:cNvPr>
          <p:cNvSpPr/>
          <p:nvPr/>
        </p:nvSpPr>
        <p:spPr>
          <a:xfrm>
            <a:off x="169817" y="4118200"/>
            <a:ext cx="354873" cy="2338252"/>
          </a:xfrm>
          <a:prstGeom prst="rect">
            <a:avLst/>
          </a:prstGeom>
          <a:solidFill>
            <a:srgbClr val="FFC000"/>
          </a:solid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
        <p:nvSpPr>
          <p:cNvPr id="6" name="Rectángulo 5">
            <a:extLst>
              <a:ext uri="{FF2B5EF4-FFF2-40B4-BE49-F238E27FC236}">
                <a16:creationId xmlns:a16="http://schemas.microsoft.com/office/drawing/2014/main" id="{5E890F0D-29A5-4C95-B048-14ADC5941F9F}"/>
              </a:ext>
            </a:extLst>
          </p:cNvPr>
          <p:cNvSpPr/>
          <p:nvPr/>
        </p:nvSpPr>
        <p:spPr>
          <a:xfrm rot="5400000">
            <a:off x="1259090" y="2626231"/>
            <a:ext cx="402697" cy="2581241"/>
          </a:xfrm>
          <a:prstGeom prst="rect">
            <a:avLst/>
          </a:prstGeom>
          <a:solidFill>
            <a:srgbClr val="FFC000"/>
          </a:solid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7" name="CuadroTexto 6">
            <a:extLst>
              <a:ext uri="{FF2B5EF4-FFF2-40B4-BE49-F238E27FC236}">
                <a16:creationId xmlns:a16="http://schemas.microsoft.com/office/drawing/2014/main" id="{DED4E891-443A-405A-956C-37E8F68E60DD}"/>
              </a:ext>
            </a:extLst>
          </p:cNvPr>
          <p:cNvSpPr txBox="1"/>
          <p:nvPr/>
        </p:nvSpPr>
        <p:spPr>
          <a:xfrm>
            <a:off x="594565" y="4189490"/>
            <a:ext cx="2120257"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1. El estudio del programa y/o política pública comienza con su ubicación en los documentos rectores de su actuación: PND, PS, PI, PEF y Cuenta Pública.</a:t>
            </a:r>
          </a:p>
        </p:txBody>
      </p:sp>
      <p:sp>
        <p:nvSpPr>
          <p:cNvPr id="8" name="Rectángulo 7">
            <a:extLst>
              <a:ext uri="{FF2B5EF4-FFF2-40B4-BE49-F238E27FC236}">
                <a16:creationId xmlns:a16="http://schemas.microsoft.com/office/drawing/2014/main" id="{06BEA0B8-E177-40CA-AF36-AA3D4AC63B7A}"/>
              </a:ext>
            </a:extLst>
          </p:cNvPr>
          <p:cNvSpPr/>
          <p:nvPr/>
        </p:nvSpPr>
        <p:spPr>
          <a:xfrm>
            <a:off x="2950670" y="2456526"/>
            <a:ext cx="529045" cy="3818696"/>
          </a:xfrm>
          <a:prstGeom prst="rect">
            <a:avLst/>
          </a:prstGeom>
          <a:solidFill>
            <a:srgbClr val="FF9966"/>
          </a:solidFill>
          <a:ln w="12700" cap="flat">
            <a:solidFill>
              <a:srgbClr val="FF9966"/>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
        <p:nvSpPr>
          <p:cNvPr id="9" name="Rectángulo 8">
            <a:extLst>
              <a:ext uri="{FF2B5EF4-FFF2-40B4-BE49-F238E27FC236}">
                <a16:creationId xmlns:a16="http://schemas.microsoft.com/office/drawing/2014/main" id="{A3961C47-D66C-406D-9668-DB2598E19C6F}"/>
              </a:ext>
            </a:extLst>
          </p:cNvPr>
          <p:cNvSpPr/>
          <p:nvPr/>
        </p:nvSpPr>
        <p:spPr>
          <a:xfrm rot="5400000">
            <a:off x="4254139" y="804970"/>
            <a:ext cx="366815" cy="2936297"/>
          </a:xfrm>
          <a:prstGeom prst="rect">
            <a:avLst/>
          </a:prstGeom>
          <a:solidFill>
            <a:srgbClr val="FF9966"/>
          </a:solidFill>
          <a:ln w="12700" cap="flat">
            <a:solidFill>
              <a:srgbClr val="FF9966"/>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
        <p:nvSpPr>
          <p:cNvPr id="10" name="CuadroTexto 9">
            <a:extLst>
              <a:ext uri="{FF2B5EF4-FFF2-40B4-BE49-F238E27FC236}">
                <a16:creationId xmlns:a16="http://schemas.microsoft.com/office/drawing/2014/main" id="{435F0F6E-5E0F-40AE-8B29-A999B9D6C18C}"/>
              </a:ext>
            </a:extLst>
          </p:cNvPr>
          <p:cNvSpPr txBox="1"/>
          <p:nvPr/>
        </p:nvSpPr>
        <p:spPr>
          <a:xfrm>
            <a:off x="3559591" y="2571198"/>
            <a:ext cx="2252335" cy="3693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2. El auditor identificará con claridad el asunto público que debe atender el programa, la población objetivo, la justificación de su relevancia para el Gobierno Federal, las estrategias, líneas de acción, así como los objetivos y metas correspondientes.</a:t>
            </a:r>
          </a:p>
        </p:txBody>
      </p:sp>
      <p:sp>
        <p:nvSpPr>
          <p:cNvPr id="11" name="Rectángulo 10">
            <a:extLst>
              <a:ext uri="{FF2B5EF4-FFF2-40B4-BE49-F238E27FC236}">
                <a16:creationId xmlns:a16="http://schemas.microsoft.com/office/drawing/2014/main" id="{E2EB7C9D-79BA-423F-A712-F55C2B5C56EC}"/>
              </a:ext>
            </a:extLst>
          </p:cNvPr>
          <p:cNvSpPr/>
          <p:nvPr/>
        </p:nvSpPr>
        <p:spPr>
          <a:xfrm>
            <a:off x="6184933" y="1880463"/>
            <a:ext cx="411478" cy="3256873"/>
          </a:xfrm>
          <a:prstGeom prst="rect">
            <a:avLst/>
          </a:prstGeom>
          <a:solidFill>
            <a:srgbClr val="C00000"/>
          </a:solidFill>
          <a:ln w="12700" cap="flat">
            <a:solidFill>
              <a:srgbClr val="C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
        <p:nvSpPr>
          <p:cNvPr id="12" name="Rectángulo 11">
            <a:extLst>
              <a:ext uri="{FF2B5EF4-FFF2-40B4-BE49-F238E27FC236}">
                <a16:creationId xmlns:a16="http://schemas.microsoft.com/office/drawing/2014/main" id="{6215E716-D49F-4ADD-97F4-60365FA78B37}"/>
              </a:ext>
            </a:extLst>
          </p:cNvPr>
          <p:cNvSpPr/>
          <p:nvPr/>
        </p:nvSpPr>
        <p:spPr>
          <a:xfrm rot="5400000">
            <a:off x="7374559" y="443048"/>
            <a:ext cx="413205" cy="2792457"/>
          </a:xfrm>
          <a:prstGeom prst="rect">
            <a:avLst/>
          </a:prstGeom>
          <a:solidFill>
            <a:srgbClr val="C00000"/>
          </a:solidFill>
          <a:ln w="12700" cap="flat">
            <a:solidFill>
              <a:srgbClr val="C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
        <p:nvSpPr>
          <p:cNvPr id="13" name="CuadroTexto 12">
            <a:extLst>
              <a:ext uri="{FF2B5EF4-FFF2-40B4-BE49-F238E27FC236}">
                <a16:creationId xmlns:a16="http://schemas.microsoft.com/office/drawing/2014/main" id="{B5CA63CC-9302-40C4-94B4-28E588C74B8B}"/>
              </a:ext>
            </a:extLst>
          </p:cNvPr>
          <p:cNvSpPr txBox="1"/>
          <p:nvPr/>
        </p:nvSpPr>
        <p:spPr>
          <a:xfrm>
            <a:off x="6576819" y="2045880"/>
            <a:ext cx="2400571" cy="3139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914400" rtl="0" fontAlgn="auto" latinLnBrk="0" hangingPunct="0">
              <a:lnSpc>
                <a:spcPct val="100000"/>
              </a:lnSpc>
              <a:spcBef>
                <a:spcPts val="0"/>
              </a:spcBef>
              <a:spcAft>
                <a:spcPts val="0"/>
              </a:spcAft>
              <a:buClrTx/>
              <a:buSzTx/>
              <a:buFontTx/>
              <a:buNone/>
              <a:tabLst/>
            </a:pPr>
            <a:r>
              <a:rPr lang="es-MX" dirty="0"/>
              <a:t>3. El análisis de la asignación presupuestal permitirá establecer la relación entre la magnitud del problema y el monto de los recursos asignados, así como su comparación con lo reportado como ejercido en la Cuenta Pública.</a:t>
            </a: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
        <p:nvSpPr>
          <p:cNvPr id="14" name="Rectángulo 13">
            <a:extLst>
              <a:ext uri="{FF2B5EF4-FFF2-40B4-BE49-F238E27FC236}">
                <a16:creationId xmlns:a16="http://schemas.microsoft.com/office/drawing/2014/main" id="{37DAF451-7F76-499B-89E6-EE034946F20A}"/>
              </a:ext>
            </a:extLst>
          </p:cNvPr>
          <p:cNvSpPr/>
          <p:nvPr/>
        </p:nvSpPr>
        <p:spPr>
          <a:xfrm>
            <a:off x="9229725" y="884754"/>
            <a:ext cx="411478" cy="3256873"/>
          </a:xfrm>
          <a:prstGeom prst="rect">
            <a:avLst/>
          </a:prstGeom>
          <a:solidFill>
            <a:schemeClr val="accent2">
              <a:lumMod val="50000"/>
            </a:schemeClr>
          </a:solidFill>
          <a:ln w="12700" cap="flat">
            <a:solidFill>
              <a:srgbClr val="990033"/>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
        <p:nvSpPr>
          <p:cNvPr id="15" name="Rectángulo 14">
            <a:extLst>
              <a:ext uri="{FF2B5EF4-FFF2-40B4-BE49-F238E27FC236}">
                <a16:creationId xmlns:a16="http://schemas.microsoft.com/office/drawing/2014/main" id="{D8FDFD8F-DC05-49A9-9475-5047730B6C40}"/>
              </a:ext>
            </a:extLst>
          </p:cNvPr>
          <p:cNvSpPr/>
          <p:nvPr/>
        </p:nvSpPr>
        <p:spPr>
          <a:xfrm rot="5400000">
            <a:off x="10419351" y="-552661"/>
            <a:ext cx="413205" cy="2792457"/>
          </a:xfrm>
          <a:prstGeom prst="rect">
            <a:avLst/>
          </a:prstGeom>
          <a:solidFill>
            <a:schemeClr val="accent2">
              <a:lumMod val="50000"/>
            </a:schemeClr>
          </a:solidFill>
          <a:ln w="12700" cap="flat">
            <a:solidFill>
              <a:srgbClr val="990033"/>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
        <p:nvSpPr>
          <p:cNvPr id="16" name="CuadroTexto 15">
            <a:extLst>
              <a:ext uri="{FF2B5EF4-FFF2-40B4-BE49-F238E27FC236}">
                <a16:creationId xmlns:a16="http://schemas.microsoft.com/office/drawing/2014/main" id="{A30ABBA4-1413-4F65-BDBC-610A7D2E97FA}"/>
              </a:ext>
            </a:extLst>
          </p:cNvPr>
          <p:cNvSpPr txBox="1"/>
          <p:nvPr/>
        </p:nvSpPr>
        <p:spPr>
          <a:xfrm>
            <a:off x="9621611" y="1050171"/>
            <a:ext cx="2400571" cy="2031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914400" rtl="0" fontAlgn="auto" latinLnBrk="0" hangingPunct="0">
              <a:lnSpc>
                <a:spcPct val="100000"/>
              </a:lnSpc>
              <a:spcBef>
                <a:spcPts val="0"/>
              </a:spcBef>
              <a:spcAft>
                <a:spcPts val="0"/>
              </a:spcAft>
              <a:buClrTx/>
              <a:buSzTx/>
              <a:buFontTx/>
              <a:buNone/>
              <a:tabLst/>
            </a:pPr>
            <a:r>
              <a:rPr lang="es-MX" dirty="0"/>
              <a:t>4. Se identificará la vinculación del programa y/o política publica con los ODS, lo cual permitirá una comprensión integral del tema por auditar.</a:t>
            </a: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60464637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862BA5-6831-4AFA-BAB1-31BA996BAB6B}"/>
              </a:ext>
            </a:extLst>
          </p:cNvPr>
          <p:cNvSpPr>
            <a:spLocks noGrp="1"/>
          </p:cNvSpPr>
          <p:nvPr>
            <p:ph type="title"/>
          </p:nvPr>
        </p:nvSpPr>
        <p:spPr>
          <a:xfrm>
            <a:off x="831850" y="784706"/>
            <a:ext cx="10521950" cy="782837"/>
          </a:xfrm>
        </p:spPr>
        <p:txBody>
          <a:bodyPr>
            <a:normAutofit/>
          </a:bodyPr>
          <a:lstStyle/>
          <a:p>
            <a:r>
              <a:rPr lang="es-MX" sz="3200" dirty="0"/>
              <a:t>c) Problema público</a:t>
            </a:r>
          </a:p>
        </p:txBody>
      </p:sp>
      <p:sp>
        <p:nvSpPr>
          <p:cNvPr id="4" name="Marcador de número de diapositiva 3">
            <a:extLst>
              <a:ext uri="{FF2B5EF4-FFF2-40B4-BE49-F238E27FC236}">
                <a16:creationId xmlns:a16="http://schemas.microsoft.com/office/drawing/2014/main" id="{28E53D83-F066-442A-8243-076AA2FCA000}"/>
              </a:ext>
            </a:extLst>
          </p:cNvPr>
          <p:cNvSpPr>
            <a:spLocks noGrp="1"/>
          </p:cNvSpPr>
          <p:nvPr>
            <p:ph type="sldNum" sz="quarter" idx="2"/>
          </p:nvPr>
        </p:nvSpPr>
        <p:spPr/>
        <p:txBody>
          <a:bodyPr/>
          <a:lstStyle/>
          <a:p>
            <a:fld id="{86CB4B4D-7CA3-9044-876B-883B54F8677D}" type="slidenum">
              <a:rPr lang="es-MX" smtClean="0"/>
              <a:t>33</a:t>
            </a:fld>
            <a:endParaRPr lang="es-MX"/>
          </a:p>
        </p:txBody>
      </p:sp>
      <p:sp>
        <p:nvSpPr>
          <p:cNvPr id="5" name="Flecha: a la derecha 4">
            <a:extLst>
              <a:ext uri="{FF2B5EF4-FFF2-40B4-BE49-F238E27FC236}">
                <a16:creationId xmlns:a16="http://schemas.microsoft.com/office/drawing/2014/main" id="{4B041088-7922-4770-819A-D9BD4438E4B7}"/>
              </a:ext>
            </a:extLst>
          </p:cNvPr>
          <p:cNvSpPr/>
          <p:nvPr/>
        </p:nvSpPr>
        <p:spPr>
          <a:xfrm>
            <a:off x="1047754" y="1084215"/>
            <a:ext cx="10713172" cy="5172891"/>
          </a:xfrm>
          <a:prstGeom prst="rightArrow">
            <a:avLst>
              <a:gd name="adj1" fmla="val 50000"/>
              <a:gd name="adj2" fmla="val 39451"/>
            </a:avLst>
          </a:prstGeom>
          <a:solidFill>
            <a:schemeClr val="bg2">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6" name="Rectángulo: esquinas redondeadas 5">
            <a:extLst>
              <a:ext uri="{FF2B5EF4-FFF2-40B4-BE49-F238E27FC236}">
                <a16:creationId xmlns:a16="http://schemas.microsoft.com/office/drawing/2014/main" id="{2B25B93E-3B10-436E-BBE0-5BBFA0EF1FFC}"/>
              </a:ext>
            </a:extLst>
          </p:cNvPr>
          <p:cNvSpPr/>
          <p:nvPr/>
        </p:nvSpPr>
        <p:spPr>
          <a:xfrm>
            <a:off x="574767" y="2600821"/>
            <a:ext cx="2142308" cy="2009058"/>
          </a:xfrm>
          <a:prstGeom prst="roundRect">
            <a:avLst/>
          </a:prstGeom>
          <a:solidFill>
            <a:schemeClr val="tx2"/>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es-MX" sz="1600" b="0" i="0" u="none" strike="noStrike" cap="none" spc="0" normalizeH="0" baseline="0" dirty="0">
                <a:ln>
                  <a:noFill/>
                </a:ln>
                <a:solidFill>
                  <a:srgbClr val="000000"/>
                </a:solidFill>
                <a:effectLst/>
                <a:uFillTx/>
                <a:latin typeface="+mj-lt"/>
                <a:ea typeface="+mj-ea"/>
                <a:cs typeface="+mj-cs"/>
                <a:sym typeface="Calibri"/>
              </a:rPr>
              <a:t>El grupo auditor debe disertar sobre la manera en que el gobierno concibe el problema y lo que está implementando para atenderlo.</a:t>
            </a:r>
          </a:p>
        </p:txBody>
      </p:sp>
      <p:sp>
        <p:nvSpPr>
          <p:cNvPr id="8" name="Rectángulo: esquinas redondeadas 7">
            <a:extLst>
              <a:ext uri="{FF2B5EF4-FFF2-40B4-BE49-F238E27FC236}">
                <a16:creationId xmlns:a16="http://schemas.microsoft.com/office/drawing/2014/main" id="{EC62481B-2598-4650-A473-051472380D63}"/>
              </a:ext>
            </a:extLst>
          </p:cNvPr>
          <p:cNvSpPr/>
          <p:nvPr/>
        </p:nvSpPr>
        <p:spPr>
          <a:xfrm>
            <a:off x="2832099" y="2666133"/>
            <a:ext cx="3263901" cy="2009058"/>
          </a:xfrm>
          <a:prstGeom prst="roundRect">
            <a:avLst/>
          </a:prstGeom>
          <a:solidFill>
            <a:srgbClr val="FFC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es-MX" sz="1600" b="0" i="0" u="none" strike="noStrike" cap="none" spc="0" normalizeH="0" baseline="0" dirty="0">
                <a:ln>
                  <a:noFill/>
                </a:ln>
                <a:solidFill>
                  <a:srgbClr val="000000"/>
                </a:solidFill>
                <a:effectLst/>
                <a:uFillTx/>
                <a:latin typeface="+mj-lt"/>
                <a:ea typeface="+mj-ea"/>
                <a:cs typeface="+mj-cs"/>
                <a:sym typeface="Calibri"/>
              </a:rPr>
              <a:t>El problema público es la razón de ser del programa y/o política pública en revisión, por lo que su identificación y disertación debe realizarse con absoluto cuidado y, de ser posible, mantenerse a lo largo de toda la auditoría.</a:t>
            </a:r>
          </a:p>
        </p:txBody>
      </p:sp>
      <p:sp>
        <p:nvSpPr>
          <p:cNvPr id="9" name="Rectángulo: esquinas redondeadas 8">
            <a:extLst>
              <a:ext uri="{FF2B5EF4-FFF2-40B4-BE49-F238E27FC236}">
                <a16:creationId xmlns:a16="http://schemas.microsoft.com/office/drawing/2014/main" id="{C780D6BF-B28A-427F-B0CC-DF0DCA5CB750}"/>
              </a:ext>
            </a:extLst>
          </p:cNvPr>
          <p:cNvSpPr/>
          <p:nvPr/>
        </p:nvSpPr>
        <p:spPr>
          <a:xfrm>
            <a:off x="6250309" y="2656161"/>
            <a:ext cx="2257332" cy="2009058"/>
          </a:xfrm>
          <a:prstGeom prst="roundRect">
            <a:avLst/>
          </a:prstGeom>
          <a:solidFill>
            <a:srgbClr val="CC66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es-MX" sz="1600" b="0" i="0" u="none" strike="noStrike" cap="none" spc="0" normalizeH="0" baseline="0" dirty="0">
                <a:ln>
                  <a:noFill/>
                </a:ln>
                <a:solidFill>
                  <a:schemeClr val="bg1"/>
                </a:solidFill>
                <a:effectLst/>
                <a:uFillTx/>
                <a:latin typeface="+mj-lt"/>
                <a:ea typeface="+mj-ea"/>
                <a:cs typeface="+mj-cs"/>
                <a:sym typeface="Calibri"/>
              </a:rPr>
              <a:t>Se debe identificar el fenómeno que, desde la visión oficial, justifica la intervención del Estado y el consecuente uso de los recursos públicos.</a:t>
            </a:r>
          </a:p>
        </p:txBody>
      </p:sp>
      <p:sp>
        <p:nvSpPr>
          <p:cNvPr id="10" name="Rectángulo: esquinas redondeadas 9">
            <a:extLst>
              <a:ext uri="{FF2B5EF4-FFF2-40B4-BE49-F238E27FC236}">
                <a16:creationId xmlns:a16="http://schemas.microsoft.com/office/drawing/2014/main" id="{2B920C19-5FAC-404C-BDC6-60FF12319AFF}"/>
              </a:ext>
            </a:extLst>
          </p:cNvPr>
          <p:cNvSpPr/>
          <p:nvPr/>
        </p:nvSpPr>
        <p:spPr>
          <a:xfrm>
            <a:off x="8661950" y="2656161"/>
            <a:ext cx="3253285" cy="2009058"/>
          </a:xfrm>
          <a:prstGeom prst="roundRect">
            <a:avLst/>
          </a:prstGeom>
          <a:solidFill>
            <a:srgbClr val="C00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r>
              <a:rPr lang="es-MX" sz="1600" dirty="0">
                <a:solidFill>
                  <a:schemeClr val="bg1"/>
                </a:solidFill>
              </a:rPr>
              <a:t>Es tarea del grupo auditor identificar si el programa y/o política pública sujeta a revisión se orienta a la atención de funciones inherentes a la actividad gubernamental o si pretende modificar alguna problemática</a:t>
            </a:r>
            <a:r>
              <a:rPr kumimoji="0" lang="es-MX" sz="1600" b="0" i="0" u="none" strike="noStrike" cap="none" spc="0" normalizeH="0" baseline="0" dirty="0">
                <a:ln>
                  <a:noFill/>
                </a:ln>
                <a:solidFill>
                  <a:schemeClr val="bg1"/>
                </a:solidFill>
                <a:effectLst/>
                <a:uFillTx/>
                <a:latin typeface="+mj-lt"/>
                <a:ea typeface="+mj-ea"/>
                <a:cs typeface="+mj-cs"/>
                <a:sym typeface="Calibri"/>
              </a:rPr>
              <a:t>.</a:t>
            </a:r>
          </a:p>
        </p:txBody>
      </p:sp>
    </p:spTree>
    <p:extLst>
      <p:ext uri="{BB962C8B-B14F-4D97-AF65-F5344CB8AC3E}">
        <p14:creationId xmlns:p14="http://schemas.microsoft.com/office/powerpoint/2010/main" val="128699375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14A3EF-42C2-4FF5-97EF-B5883D25A256}"/>
              </a:ext>
            </a:extLst>
          </p:cNvPr>
          <p:cNvSpPr>
            <a:spLocks noGrp="1"/>
          </p:cNvSpPr>
          <p:nvPr>
            <p:ph type="title"/>
          </p:nvPr>
        </p:nvSpPr>
        <p:spPr>
          <a:xfrm>
            <a:off x="831851" y="345718"/>
            <a:ext cx="10521950" cy="606953"/>
          </a:xfrm>
        </p:spPr>
        <p:txBody>
          <a:bodyPr>
            <a:normAutofit/>
          </a:bodyPr>
          <a:lstStyle/>
          <a:p>
            <a:r>
              <a:rPr lang="es-MX" sz="3200" dirty="0"/>
              <a:t>d) Comprensión del deber ser</a:t>
            </a:r>
          </a:p>
        </p:txBody>
      </p:sp>
      <p:sp>
        <p:nvSpPr>
          <p:cNvPr id="4" name="Marcador de número de diapositiva 3">
            <a:extLst>
              <a:ext uri="{FF2B5EF4-FFF2-40B4-BE49-F238E27FC236}">
                <a16:creationId xmlns:a16="http://schemas.microsoft.com/office/drawing/2014/main" id="{B84C999F-7761-4617-9571-EBB446D6C7FD}"/>
              </a:ext>
            </a:extLst>
          </p:cNvPr>
          <p:cNvSpPr>
            <a:spLocks noGrp="1"/>
          </p:cNvSpPr>
          <p:nvPr>
            <p:ph type="sldNum" sz="quarter" idx="2"/>
          </p:nvPr>
        </p:nvSpPr>
        <p:spPr/>
        <p:txBody>
          <a:bodyPr/>
          <a:lstStyle/>
          <a:p>
            <a:fld id="{86CB4B4D-7CA3-9044-876B-883B54F8677D}" type="slidenum">
              <a:rPr lang="es-MX" smtClean="0"/>
              <a:t>34</a:t>
            </a:fld>
            <a:endParaRPr lang="es-MX"/>
          </a:p>
        </p:txBody>
      </p:sp>
      <p:sp>
        <p:nvSpPr>
          <p:cNvPr id="5" name="Rectángulo: esquinas redondeadas 4">
            <a:extLst>
              <a:ext uri="{FF2B5EF4-FFF2-40B4-BE49-F238E27FC236}">
                <a16:creationId xmlns:a16="http://schemas.microsoft.com/office/drawing/2014/main" id="{BD3E7528-440C-43D1-97C0-FAD723839863}"/>
              </a:ext>
            </a:extLst>
          </p:cNvPr>
          <p:cNvSpPr/>
          <p:nvPr/>
        </p:nvSpPr>
        <p:spPr>
          <a:xfrm>
            <a:off x="249192" y="1558771"/>
            <a:ext cx="2704012" cy="3943348"/>
          </a:xfrm>
          <a:prstGeom prst="roundRect">
            <a:avLst/>
          </a:prstGeom>
          <a:solidFill>
            <a:schemeClr val="accent2">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a:p>
            <a:pPr marL="0" marR="0" indent="0" algn="just"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a:p>
            <a:pPr marL="0" marR="0" indent="0" algn="just"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a:p>
            <a:pPr marL="0" marR="0" indent="0" algn="just"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a:p>
            <a:pPr marL="0" marR="0" indent="0" algn="just"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Se denomina deber ser al conjunto de atribuciones, mandatos, presupuestos, objetivos y metas del programa y/o política pública.</a:t>
            </a:r>
          </a:p>
          <a:p>
            <a:pPr marL="0" marR="0" indent="0" algn="just"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a:p>
            <a:pPr marL="0" marR="0" indent="0" algn="just"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a:p>
            <a:pPr marL="0" marR="0" indent="0" algn="just"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
        <p:nvSpPr>
          <p:cNvPr id="6" name="Flecha: a la derecha 5">
            <a:extLst>
              <a:ext uri="{FF2B5EF4-FFF2-40B4-BE49-F238E27FC236}">
                <a16:creationId xmlns:a16="http://schemas.microsoft.com/office/drawing/2014/main" id="{871F3E5F-601D-4470-92D8-2B52E7314CFE}"/>
              </a:ext>
            </a:extLst>
          </p:cNvPr>
          <p:cNvSpPr/>
          <p:nvPr/>
        </p:nvSpPr>
        <p:spPr>
          <a:xfrm>
            <a:off x="3015162" y="2959207"/>
            <a:ext cx="720815" cy="606953"/>
          </a:xfrm>
          <a:prstGeom prst="rightArrow">
            <a:avLst/>
          </a:prstGeom>
          <a:solidFill>
            <a:schemeClr val="bg1">
              <a:lumMod val="8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7" name="Rectángulo: esquinas redondeadas 6">
            <a:extLst>
              <a:ext uri="{FF2B5EF4-FFF2-40B4-BE49-F238E27FC236}">
                <a16:creationId xmlns:a16="http://schemas.microsoft.com/office/drawing/2014/main" id="{85C1047C-7C85-4B31-A440-DFC398104CC0}"/>
              </a:ext>
            </a:extLst>
          </p:cNvPr>
          <p:cNvSpPr/>
          <p:nvPr/>
        </p:nvSpPr>
        <p:spPr>
          <a:xfrm>
            <a:off x="3835127" y="1558771"/>
            <a:ext cx="3632472" cy="4014785"/>
          </a:xfrm>
          <a:prstGeom prst="roundRect">
            <a:avLst/>
          </a:prstGeom>
          <a:solidFill>
            <a:schemeClr val="accent2">
              <a:lumMod val="60000"/>
              <a:lumOff val="4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a:p>
            <a:pPr marL="0" marR="0" indent="0" algn="just"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Significa un trabajo de discriminación, a fin de ubicar y comprender, de todas las disposiciones, aquellas que se relacionan específicamente con la materia de estudio. No debe ser una mera transcripción, sino una selección de los artículos, fracciones, párrafos, incisos y supuestos legales por revisar, en cuanto a su observancia y aplicación.</a:t>
            </a:r>
          </a:p>
        </p:txBody>
      </p:sp>
      <p:sp>
        <p:nvSpPr>
          <p:cNvPr id="9" name="Rectángulo: esquinas redondeadas 8">
            <a:extLst>
              <a:ext uri="{FF2B5EF4-FFF2-40B4-BE49-F238E27FC236}">
                <a16:creationId xmlns:a16="http://schemas.microsoft.com/office/drawing/2014/main" id="{C018DDA7-26A4-4717-96D8-5A09D4ABCB19}"/>
              </a:ext>
            </a:extLst>
          </p:cNvPr>
          <p:cNvSpPr/>
          <p:nvPr/>
        </p:nvSpPr>
        <p:spPr>
          <a:xfrm>
            <a:off x="8349522" y="1558771"/>
            <a:ext cx="3632472" cy="4014785"/>
          </a:xfrm>
          <a:prstGeom prst="roundRect">
            <a:avLst/>
          </a:prstGeom>
          <a:solidFill>
            <a:srgbClr val="C00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r>
              <a:rPr lang="es-MX" dirty="0">
                <a:solidFill>
                  <a:schemeClr val="bg1"/>
                </a:solidFill>
              </a:rPr>
              <a:t>Debe organizarse en los siguientes apartados:</a:t>
            </a:r>
          </a:p>
          <a:p>
            <a:pPr marL="342900" marR="0" indent="-342900" algn="just" defTabSz="914400" rtl="0" fontAlgn="auto" latinLnBrk="0" hangingPunct="0">
              <a:lnSpc>
                <a:spcPct val="100000"/>
              </a:lnSpc>
              <a:spcBef>
                <a:spcPts val="0"/>
              </a:spcBef>
              <a:spcAft>
                <a:spcPts val="0"/>
              </a:spcAft>
              <a:buClrTx/>
              <a:buSzTx/>
              <a:buFont typeface="+mj-lt"/>
              <a:buAutoNum type="arabicPeriod"/>
              <a:tabLst/>
            </a:pPr>
            <a:r>
              <a:rPr kumimoji="0" lang="es-MX" sz="1800" b="0" i="0" u="none" strike="noStrike" cap="none" spc="0" normalizeH="0" baseline="0" dirty="0">
                <a:ln>
                  <a:noFill/>
                </a:ln>
                <a:solidFill>
                  <a:schemeClr val="bg1"/>
                </a:solidFill>
                <a:effectLst/>
                <a:uFillTx/>
                <a:latin typeface="+mj-lt"/>
                <a:ea typeface="+mj-ea"/>
                <a:cs typeface="+mj-cs"/>
                <a:sym typeface="Calibri"/>
              </a:rPr>
              <a:t>Doctrina jurídica: leyes, reglamentos, decretos, etc.</a:t>
            </a:r>
          </a:p>
          <a:p>
            <a:pPr marL="342900" marR="0" indent="-342900" algn="just" defTabSz="914400" rtl="0" fontAlgn="auto" latinLnBrk="0" hangingPunct="0">
              <a:lnSpc>
                <a:spcPct val="100000"/>
              </a:lnSpc>
              <a:spcBef>
                <a:spcPts val="0"/>
              </a:spcBef>
              <a:spcAft>
                <a:spcPts val="0"/>
              </a:spcAft>
              <a:buClrTx/>
              <a:buSzTx/>
              <a:buFont typeface="+mj-lt"/>
              <a:buAutoNum type="arabicPeriod"/>
              <a:tabLst/>
            </a:pPr>
            <a:r>
              <a:rPr lang="es-MX" dirty="0">
                <a:solidFill>
                  <a:schemeClr val="bg1"/>
                </a:solidFill>
              </a:rPr>
              <a:t>Programática: PND, PS, PI.</a:t>
            </a:r>
          </a:p>
          <a:p>
            <a:pPr marL="342900" marR="0" indent="-342900" algn="just" defTabSz="914400" rtl="0" fontAlgn="auto" latinLnBrk="0" hangingPunct="0">
              <a:lnSpc>
                <a:spcPct val="100000"/>
              </a:lnSpc>
              <a:spcBef>
                <a:spcPts val="0"/>
              </a:spcBef>
              <a:spcAft>
                <a:spcPts val="0"/>
              </a:spcAft>
              <a:buClrTx/>
              <a:buSzTx/>
              <a:buFont typeface="+mj-lt"/>
              <a:buAutoNum type="arabicPeriod"/>
              <a:tabLst/>
            </a:pPr>
            <a:r>
              <a:rPr kumimoji="0" lang="es-MX" sz="1800" b="0" i="0" u="none" strike="noStrike" cap="none" spc="0" normalizeH="0" baseline="0" dirty="0">
                <a:ln>
                  <a:noFill/>
                </a:ln>
                <a:solidFill>
                  <a:schemeClr val="bg1"/>
                </a:solidFill>
                <a:effectLst/>
                <a:uFillTx/>
                <a:latin typeface="+mj-lt"/>
                <a:ea typeface="+mj-ea"/>
                <a:cs typeface="+mj-cs"/>
                <a:sym typeface="Calibri"/>
              </a:rPr>
              <a:t>Programática – presupuesto: PEF y SED.</a:t>
            </a:r>
          </a:p>
          <a:p>
            <a:pPr marL="342900" marR="0" indent="-342900" algn="just" defTabSz="914400" rtl="0" fontAlgn="auto" latinLnBrk="0" hangingPunct="0">
              <a:lnSpc>
                <a:spcPct val="100000"/>
              </a:lnSpc>
              <a:spcBef>
                <a:spcPts val="0"/>
              </a:spcBef>
              <a:spcAft>
                <a:spcPts val="0"/>
              </a:spcAft>
              <a:buClrTx/>
              <a:buSzTx/>
              <a:buFont typeface="+mj-lt"/>
              <a:buAutoNum type="arabicPeriod"/>
              <a:tabLst/>
            </a:pPr>
            <a:r>
              <a:rPr lang="es-MX" dirty="0">
                <a:solidFill>
                  <a:schemeClr val="bg1"/>
                </a:solidFill>
              </a:rPr>
              <a:t>Esquema de operación: se debe sintetizar en un mapa los procesos principales, los tramos de control, supervisión, así como reglas de operación, lineamientos.</a:t>
            </a:r>
            <a:endParaRPr kumimoji="0" lang="es-MX" sz="1800" b="0" i="0" u="none" strike="noStrike" cap="none" spc="0" normalizeH="0" baseline="0" dirty="0">
              <a:ln>
                <a:noFill/>
              </a:ln>
              <a:solidFill>
                <a:schemeClr val="bg1"/>
              </a:solidFill>
              <a:effectLst/>
              <a:uFillTx/>
              <a:latin typeface="+mj-lt"/>
              <a:ea typeface="+mj-ea"/>
              <a:cs typeface="+mj-cs"/>
              <a:sym typeface="Calibri"/>
            </a:endParaRPr>
          </a:p>
        </p:txBody>
      </p:sp>
      <p:sp>
        <p:nvSpPr>
          <p:cNvPr id="10" name="Flecha: a la derecha 9">
            <a:extLst>
              <a:ext uri="{FF2B5EF4-FFF2-40B4-BE49-F238E27FC236}">
                <a16:creationId xmlns:a16="http://schemas.microsoft.com/office/drawing/2014/main" id="{2D2CF4F5-D20E-49EC-BDBC-C53D26B220E0}"/>
              </a:ext>
            </a:extLst>
          </p:cNvPr>
          <p:cNvSpPr/>
          <p:nvPr/>
        </p:nvSpPr>
        <p:spPr>
          <a:xfrm>
            <a:off x="7566749" y="2959206"/>
            <a:ext cx="720815" cy="606953"/>
          </a:xfrm>
          <a:prstGeom prst="rightArrow">
            <a:avLst/>
          </a:prstGeom>
          <a:solidFill>
            <a:schemeClr val="bg1">
              <a:lumMod val="8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55541171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E068E2-3AFE-4278-A9FC-2E0837F8D8DB}"/>
              </a:ext>
            </a:extLst>
          </p:cNvPr>
          <p:cNvSpPr>
            <a:spLocks noGrp="1"/>
          </p:cNvSpPr>
          <p:nvPr>
            <p:ph type="title"/>
          </p:nvPr>
        </p:nvSpPr>
        <p:spPr>
          <a:xfrm>
            <a:off x="831851" y="174932"/>
            <a:ext cx="10521950" cy="665271"/>
          </a:xfrm>
        </p:spPr>
        <p:txBody>
          <a:bodyPr>
            <a:normAutofit/>
          </a:bodyPr>
          <a:lstStyle/>
          <a:p>
            <a:r>
              <a:rPr lang="es-MX" sz="3200" dirty="0"/>
              <a:t>e) Análisis de la MIR</a:t>
            </a:r>
          </a:p>
        </p:txBody>
      </p:sp>
      <p:sp>
        <p:nvSpPr>
          <p:cNvPr id="4" name="Marcador de número de diapositiva 3">
            <a:extLst>
              <a:ext uri="{FF2B5EF4-FFF2-40B4-BE49-F238E27FC236}">
                <a16:creationId xmlns:a16="http://schemas.microsoft.com/office/drawing/2014/main" id="{EDE253D7-C3F7-4EB7-AED9-AD2FBAC9F023}"/>
              </a:ext>
            </a:extLst>
          </p:cNvPr>
          <p:cNvSpPr>
            <a:spLocks noGrp="1"/>
          </p:cNvSpPr>
          <p:nvPr>
            <p:ph type="sldNum" sz="quarter" idx="2"/>
          </p:nvPr>
        </p:nvSpPr>
        <p:spPr/>
        <p:txBody>
          <a:bodyPr/>
          <a:lstStyle/>
          <a:p>
            <a:fld id="{86CB4B4D-7CA3-9044-876B-883B54F8677D}" type="slidenum">
              <a:rPr lang="es-MX" smtClean="0"/>
              <a:t>35</a:t>
            </a:fld>
            <a:endParaRPr lang="es-MX"/>
          </a:p>
        </p:txBody>
      </p:sp>
      <p:sp>
        <p:nvSpPr>
          <p:cNvPr id="5" name="Rectángulo 4">
            <a:extLst>
              <a:ext uri="{FF2B5EF4-FFF2-40B4-BE49-F238E27FC236}">
                <a16:creationId xmlns:a16="http://schemas.microsoft.com/office/drawing/2014/main" id="{7F44677F-07EE-4719-A08E-B248AB394116}"/>
              </a:ext>
            </a:extLst>
          </p:cNvPr>
          <p:cNvSpPr/>
          <p:nvPr/>
        </p:nvSpPr>
        <p:spPr>
          <a:xfrm>
            <a:off x="1071152" y="1013036"/>
            <a:ext cx="1567543" cy="1169549"/>
          </a:xfrm>
          <a:prstGeom prst="rect">
            <a:avLst/>
          </a:prstGeom>
          <a:solidFill>
            <a:schemeClr val="accent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1300" b="0" i="0" u="none" strike="noStrike" cap="none" spc="0" normalizeH="0" baseline="0" dirty="0">
              <a:ln>
                <a:noFill/>
              </a:ln>
              <a:solidFill>
                <a:schemeClr val="bg1"/>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endParaRPr kumimoji="0" lang="es-MX" sz="1300" b="0" i="0" u="none" strike="noStrike" cap="none" spc="0" normalizeH="0" baseline="0" dirty="0">
              <a:ln>
                <a:noFill/>
              </a:ln>
              <a:solidFill>
                <a:schemeClr val="bg1"/>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chemeClr val="bg1"/>
                </a:solidFill>
                <a:effectLst/>
                <a:uFillTx/>
                <a:latin typeface="+mj-lt"/>
                <a:ea typeface="+mj-ea"/>
                <a:cs typeface="+mj-cs"/>
                <a:sym typeface="Calibri"/>
              </a:rPr>
              <a:t>FIN</a:t>
            </a:r>
          </a:p>
          <a:p>
            <a:pPr marL="0" marR="0" indent="0" algn="ctr" defTabSz="914400" rtl="0" fontAlgn="auto" latinLnBrk="0" hangingPunct="0">
              <a:lnSpc>
                <a:spcPct val="100000"/>
              </a:lnSpc>
              <a:spcBef>
                <a:spcPts val="0"/>
              </a:spcBef>
              <a:spcAft>
                <a:spcPts val="0"/>
              </a:spcAft>
              <a:buClrTx/>
              <a:buSzTx/>
              <a:buFontTx/>
              <a:buNone/>
              <a:tabLst/>
            </a:pPr>
            <a:endParaRPr kumimoji="0" lang="es-MX" sz="1300" b="0" i="0" u="none" strike="noStrike" cap="none" spc="0" normalizeH="0" baseline="0" dirty="0">
              <a:ln>
                <a:noFill/>
              </a:ln>
              <a:solidFill>
                <a:schemeClr val="bg1"/>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endParaRPr kumimoji="0" lang="es-MX" sz="1300" b="0" i="0" u="none" strike="noStrike" cap="none" spc="0" normalizeH="0" baseline="0" dirty="0">
              <a:ln>
                <a:noFill/>
              </a:ln>
              <a:solidFill>
                <a:schemeClr val="bg1"/>
              </a:solidFill>
              <a:effectLst/>
              <a:uFillTx/>
              <a:latin typeface="+mj-lt"/>
              <a:ea typeface="+mj-ea"/>
              <a:cs typeface="+mj-cs"/>
              <a:sym typeface="Calibri"/>
            </a:endParaRPr>
          </a:p>
        </p:txBody>
      </p:sp>
      <p:sp>
        <p:nvSpPr>
          <p:cNvPr id="6" name="Rectángulo 5">
            <a:extLst>
              <a:ext uri="{FF2B5EF4-FFF2-40B4-BE49-F238E27FC236}">
                <a16:creationId xmlns:a16="http://schemas.microsoft.com/office/drawing/2014/main" id="{669414E5-F1D2-4B63-8684-85ABBB9130F5}"/>
              </a:ext>
            </a:extLst>
          </p:cNvPr>
          <p:cNvSpPr/>
          <p:nvPr/>
        </p:nvSpPr>
        <p:spPr>
          <a:xfrm>
            <a:off x="1071153" y="2267145"/>
            <a:ext cx="1567543" cy="1169549"/>
          </a:xfrm>
          <a:prstGeom prst="rect">
            <a:avLst/>
          </a:prstGeom>
          <a:solidFill>
            <a:srgbClr val="00B05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1300" b="0" i="0" u="none" strike="noStrike" cap="none" spc="0" normalizeH="0" baseline="0" dirty="0">
              <a:ln>
                <a:noFill/>
              </a:ln>
              <a:solidFill>
                <a:schemeClr val="bg1"/>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endParaRPr kumimoji="0" lang="es-MX" sz="1300" b="0" i="0" u="none" strike="noStrike" cap="none" spc="0" normalizeH="0" baseline="0" dirty="0">
              <a:ln>
                <a:noFill/>
              </a:ln>
              <a:solidFill>
                <a:schemeClr val="bg1"/>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b="0" i="0" u="none" strike="noStrike" cap="none" spc="0" normalizeH="0" baseline="0" dirty="0">
                <a:ln>
                  <a:noFill/>
                </a:ln>
                <a:solidFill>
                  <a:schemeClr val="bg1"/>
                </a:solidFill>
                <a:effectLst/>
                <a:uFillTx/>
                <a:latin typeface="+mj-lt"/>
                <a:ea typeface="+mj-ea"/>
                <a:cs typeface="+mj-cs"/>
                <a:sym typeface="Calibri"/>
              </a:rPr>
              <a:t>PROPÓSITO</a:t>
            </a:r>
          </a:p>
          <a:p>
            <a:pPr marL="0" marR="0" indent="0" algn="ctr" defTabSz="914400" rtl="0" fontAlgn="auto" latinLnBrk="0" hangingPunct="0">
              <a:lnSpc>
                <a:spcPct val="100000"/>
              </a:lnSpc>
              <a:spcBef>
                <a:spcPts val="0"/>
              </a:spcBef>
              <a:spcAft>
                <a:spcPts val="0"/>
              </a:spcAft>
              <a:buClrTx/>
              <a:buSzTx/>
              <a:buFontTx/>
              <a:buNone/>
              <a:tabLst/>
            </a:pPr>
            <a:endParaRPr kumimoji="0" lang="es-MX" sz="1300" b="0" i="0" u="none" strike="noStrike" cap="none" spc="0" normalizeH="0" baseline="0" dirty="0">
              <a:ln>
                <a:noFill/>
              </a:ln>
              <a:solidFill>
                <a:schemeClr val="bg1"/>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endParaRPr kumimoji="0" lang="es-MX" sz="1300" b="0" i="0" u="none" strike="noStrike" cap="none" spc="0" normalizeH="0" baseline="0" dirty="0">
              <a:ln>
                <a:noFill/>
              </a:ln>
              <a:solidFill>
                <a:schemeClr val="bg1"/>
              </a:solidFill>
              <a:effectLst/>
              <a:uFillTx/>
              <a:latin typeface="+mj-lt"/>
              <a:ea typeface="+mj-ea"/>
              <a:cs typeface="+mj-cs"/>
              <a:sym typeface="Calibri"/>
            </a:endParaRPr>
          </a:p>
        </p:txBody>
      </p:sp>
      <p:sp>
        <p:nvSpPr>
          <p:cNvPr id="7" name="Rectángulo 6">
            <a:extLst>
              <a:ext uri="{FF2B5EF4-FFF2-40B4-BE49-F238E27FC236}">
                <a16:creationId xmlns:a16="http://schemas.microsoft.com/office/drawing/2014/main" id="{010D5C4B-C75C-41E2-823A-A6E5E22C318B}"/>
              </a:ext>
            </a:extLst>
          </p:cNvPr>
          <p:cNvSpPr/>
          <p:nvPr/>
        </p:nvSpPr>
        <p:spPr>
          <a:xfrm>
            <a:off x="1071151" y="3498175"/>
            <a:ext cx="1567543" cy="1169549"/>
          </a:xfrm>
          <a:prstGeom prst="rect">
            <a:avLst/>
          </a:prstGeom>
          <a:solidFill>
            <a:schemeClr val="accent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1300" b="0" i="0" u="none" strike="noStrike" cap="none" spc="0" normalizeH="0" baseline="0" dirty="0">
              <a:ln>
                <a:noFill/>
              </a:ln>
              <a:solidFill>
                <a:schemeClr val="bg1"/>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endParaRPr kumimoji="0" lang="es-MX" sz="1300" b="0" i="0" u="none" strike="noStrike" cap="none" spc="0" normalizeH="0" baseline="0" dirty="0">
              <a:ln>
                <a:noFill/>
              </a:ln>
              <a:solidFill>
                <a:schemeClr val="bg1"/>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es-MX" dirty="0">
                <a:solidFill>
                  <a:schemeClr val="bg1"/>
                </a:solidFill>
              </a:rPr>
              <a:t>COMPONENTES</a:t>
            </a:r>
            <a:endParaRPr kumimoji="0" lang="es-MX" sz="1800" b="0" i="0" u="none" strike="noStrike" cap="none" spc="0" normalizeH="0" baseline="0" dirty="0">
              <a:ln>
                <a:noFill/>
              </a:ln>
              <a:solidFill>
                <a:schemeClr val="bg1"/>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endParaRPr kumimoji="0" lang="es-MX" sz="1300" b="0" i="0" u="none" strike="noStrike" cap="none" spc="0" normalizeH="0" baseline="0" dirty="0">
              <a:ln>
                <a:noFill/>
              </a:ln>
              <a:solidFill>
                <a:schemeClr val="bg1"/>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endParaRPr kumimoji="0" lang="es-MX" sz="1300" b="0" i="0" u="none" strike="noStrike" cap="none" spc="0" normalizeH="0" baseline="0" dirty="0">
              <a:ln>
                <a:noFill/>
              </a:ln>
              <a:solidFill>
                <a:schemeClr val="bg1"/>
              </a:solidFill>
              <a:effectLst/>
              <a:uFillTx/>
              <a:latin typeface="+mj-lt"/>
              <a:ea typeface="+mj-ea"/>
              <a:cs typeface="+mj-cs"/>
              <a:sym typeface="Calibri"/>
            </a:endParaRPr>
          </a:p>
        </p:txBody>
      </p:sp>
      <p:sp>
        <p:nvSpPr>
          <p:cNvPr id="8" name="Rectángulo 7">
            <a:extLst>
              <a:ext uri="{FF2B5EF4-FFF2-40B4-BE49-F238E27FC236}">
                <a16:creationId xmlns:a16="http://schemas.microsoft.com/office/drawing/2014/main" id="{6AC49524-125B-47F8-AC83-11D2CA502AC9}"/>
              </a:ext>
            </a:extLst>
          </p:cNvPr>
          <p:cNvSpPr/>
          <p:nvPr/>
        </p:nvSpPr>
        <p:spPr>
          <a:xfrm>
            <a:off x="1071152" y="4855943"/>
            <a:ext cx="1567543" cy="1169549"/>
          </a:xfrm>
          <a:prstGeom prst="rect">
            <a:avLst/>
          </a:prstGeom>
          <a:solidFill>
            <a:srgbClr val="00B05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1300" b="0" i="0" u="none" strike="noStrike" cap="none" spc="0" normalizeH="0" baseline="0" dirty="0">
              <a:ln>
                <a:noFill/>
              </a:ln>
              <a:solidFill>
                <a:schemeClr val="bg1"/>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endParaRPr kumimoji="0" lang="es-MX" sz="1300" b="0" i="0" u="none" strike="noStrike" cap="none" spc="0" normalizeH="0" baseline="0" dirty="0">
              <a:ln>
                <a:noFill/>
              </a:ln>
              <a:solidFill>
                <a:schemeClr val="bg1"/>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es-MX" dirty="0">
                <a:solidFill>
                  <a:schemeClr val="bg1"/>
                </a:solidFill>
              </a:rPr>
              <a:t>ACTIVIDADES</a:t>
            </a:r>
            <a:endParaRPr kumimoji="0" lang="es-MX" sz="1800" b="0" i="0" u="none" strike="noStrike" cap="none" spc="0" normalizeH="0" baseline="0" dirty="0">
              <a:ln>
                <a:noFill/>
              </a:ln>
              <a:solidFill>
                <a:schemeClr val="bg1"/>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endParaRPr kumimoji="0" lang="es-MX" sz="1300" b="0" i="0" u="none" strike="noStrike" cap="none" spc="0" normalizeH="0" baseline="0" dirty="0">
              <a:ln>
                <a:noFill/>
              </a:ln>
              <a:solidFill>
                <a:schemeClr val="bg1"/>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endParaRPr kumimoji="0" lang="es-MX" sz="1300" b="0" i="0" u="none" strike="noStrike" cap="none" spc="0" normalizeH="0" baseline="0" dirty="0">
              <a:ln>
                <a:noFill/>
              </a:ln>
              <a:solidFill>
                <a:schemeClr val="bg1"/>
              </a:solidFill>
              <a:effectLst/>
              <a:uFillTx/>
              <a:latin typeface="+mj-lt"/>
              <a:ea typeface="+mj-ea"/>
              <a:cs typeface="+mj-cs"/>
              <a:sym typeface="Calibri"/>
            </a:endParaRPr>
          </a:p>
        </p:txBody>
      </p:sp>
      <p:sp>
        <p:nvSpPr>
          <p:cNvPr id="9" name="Rectángulo 8">
            <a:extLst>
              <a:ext uri="{FF2B5EF4-FFF2-40B4-BE49-F238E27FC236}">
                <a16:creationId xmlns:a16="http://schemas.microsoft.com/office/drawing/2014/main" id="{82F05C0E-CBE8-4B95-BD14-E18AE13CF17F}"/>
              </a:ext>
            </a:extLst>
          </p:cNvPr>
          <p:cNvSpPr/>
          <p:nvPr/>
        </p:nvSpPr>
        <p:spPr>
          <a:xfrm>
            <a:off x="2791095" y="997644"/>
            <a:ext cx="4863737" cy="1200327"/>
          </a:xfrm>
          <a:prstGeom prst="rect">
            <a:avLst/>
          </a:prstGeom>
          <a:solidFill>
            <a:schemeClr val="bg1">
              <a:lumMod val="8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r>
              <a:rPr lang="es-MX" dirty="0">
                <a:solidFill>
                  <a:schemeClr val="tx1"/>
                </a:solidFill>
              </a:rPr>
              <a:t>Es el objetivo de desarrollo u objetivos estratégicos de la dependencia o entidad al que el programa busca contribuir para su solución en el mediano o el largo plazo.</a:t>
            </a:r>
            <a:endParaRPr kumimoji="0" lang="es-MX" sz="1800" b="0" i="0" u="none" strike="noStrike" cap="none" spc="0" normalizeH="0" baseline="0" dirty="0">
              <a:ln>
                <a:noFill/>
              </a:ln>
              <a:solidFill>
                <a:schemeClr val="tx1"/>
              </a:solidFill>
              <a:effectLst/>
              <a:uFillTx/>
              <a:latin typeface="+mj-lt"/>
              <a:ea typeface="+mj-ea"/>
              <a:cs typeface="+mj-cs"/>
              <a:sym typeface="Calibri"/>
            </a:endParaRPr>
          </a:p>
        </p:txBody>
      </p:sp>
      <p:sp>
        <p:nvSpPr>
          <p:cNvPr id="10" name="CuadroTexto 9">
            <a:extLst>
              <a:ext uri="{FF2B5EF4-FFF2-40B4-BE49-F238E27FC236}">
                <a16:creationId xmlns:a16="http://schemas.microsoft.com/office/drawing/2014/main" id="{F408253B-5E63-42A6-983F-6078002AD745}"/>
              </a:ext>
            </a:extLst>
          </p:cNvPr>
          <p:cNvSpPr txBox="1"/>
          <p:nvPr/>
        </p:nvSpPr>
        <p:spPr>
          <a:xfrm>
            <a:off x="7798526" y="2557169"/>
            <a:ext cx="4075611" cy="1477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Los grupos auditores deben realizar el análisis de la lógica vertical y horizontal y examinar si los indicadores son suficientes y adecuados para evaluar el desempeño del programa y/o política.</a:t>
            </a:r>
          </a:p>
        </p:txBody>
      </p:sp>
      <p:sp>
        <p:nvSpPr>
          <p:cNvPr id="11" name="Rectángulo 10">
            <a:extLst>
              <a:ext uri="{FF2B5EF4-FFF2-40B4-BE49-F238E27FC236}">
                <a16:creationId xmlns:a16="http://schemas.microsoft.com/office/drawing/2014/main" id="{BB2919A6-261F-41B7-9092-E337EEA0D143}"/>
              </a:ext>
            </a:extLst>
          </p:cNvPr>
          <p:cNvSpPr/>
          <p:nvPr/>
        </p:nvSpPr>
        <p:spPr>
          <a:xfrm>
            <a:off x="2791094" y="2305618"/>
            <a:ext cx="4863737" cy="1123382"/>
          </a:xfrm>
          <a:prstGeom prst="rect">
            <a:avLst/>
          </a:prstGeom>
          <a:solidFill>
            <a:schemeClr val="bg1">
              <a:lumMod val="8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r>
              <a:rPr lang="es-MX" dirty="0">
                <a:solidFill>
                  <a:schemeClr val="tx1"/>
                </a:solidFill>
              </a:rPr>
              <a:t>Es el cambio esperado en la población objetivo como resultado de recibir los bienes o servicios que produce el programa.</a:t>
            </a:r>
          </a:p>
          <a:p>
            <a:pPr marL="0" marR="0" indent="0" algn="just" defTabSz="914400" rtl="0" fontAlgn="auto" latinLnBrk="0" hangingPunct="0">
              <a:lnSpc>
                <a:spcPct val="100000"/>
              </a:lnSpc>
              <a:spcBef>
                <a:spcPts val="0"/>
              </a:spcBef>
              <a:spcAft>
                <a:spcPts val="0"/>
              </a:spcAft>
              <a:buClrTx/>
              <a:buSzTx/>
              <a:buFontTx/>
              <a:buNone/>
              <a:tabLst/>
            </a:pPr>
            <a:endParaRPr kumimoji="0" lang="es-MX" sz="1300" b="0" i="0" u="none" strike="noStrike" cap="none" spc="0" normalizeH="0" baseline="0" dirty="0">
              <a:ln>
                <a:noFill/>
              </a:ln>
              <a:solidFill>
                <a:schemeClr val="tx1"/>
              </a:solidFill>
              <a:effectLst/>
              <a:uFillTx/>
              <a:latin typeface="+mj-lt"/>
              <a:ea typeface="+mj-ea"/>
              <a:cs typeface="+mj-cs"/>
              <a:sym typeface="Calibri"/>
            </a:endParaRPr>
          </a:p>
        </p:txBody>
      </p:sp>
      <p:sp>
        <p:nvSpPr>
          <p:cNvPr id="12" name="Rectángulo 11">
            <a:extLst>
              <a:ext uri="{FF2B5EF4-FFF2-40B4-BE49-F238E27FC236}">
                <a16:creationId xmlns:a16="http://schemas.microsoft.com/office/drawing/2014/main" id="{6EE79DDA-BE07-4607-8F24-B5BE87E42E45}"/>
              </a:ext>
            </a:extLst>
          </p:cNvPr>
          <p:cNvSpPr/>
          <p:nvPr/>
        </p:nvSpPr>
        <p:spPr>
          <a:xfrm>
            <a:off x="2791094" y="3498175"/>
            <a:ext cx="4863737" cy="1200327"/>
          </a:xfrm>
          <a:prstGeom prst="rect">
            <a:avLst/>
          </a:prstGeom>
          <a:solidFill>
            <a:schemeClr val="bg1">
              <a:lumMod val="8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r>
              <a:rPr lang="es-MX" dirty="0">
                <a:solidFill>
                  <a:schemeClr val="tx1"/>
                </a:solidFill>
              </a:rPr>
              <a:t>Son los bienes y servicios que deberán ser producidos o entregados por medio del programa a la población objetivo para cumplir con el propósito.</a:t>
            </a:r>
          </a:p>
        </p:txBody>
      </p:sp>
      <p:sp>
        <p:nvSpPr>
          <p:cNvPr id="13" name="Rectángulo 12">
            <a:extLst>
              <a:ext uri="{FF2B5EF4-FFF2-40B4-BE49-F238E27FC236}">
                <a16:creationId xmlns:a16="http://schemas.microsoft.com/office/drawing/2014/main" id="{77733990-434C-4908-9BA9-60E301502BB7}"/>
              </a:ext>
            </a:extLst>
          </p:cNvPr>
          <p:cNvSpPr/>
          <p:nvPr/>
        </p:nvSpPr>
        <p:spPr>
          <a:xfrm>
            <a:off x="2791093" y="4871332"/>
            <a:ext cx="4863737" cy="1107994"/>
          </a:xfrm>
          <a:prstGeom prst="rect">
            <a:avLst/>
          </a:prstGeom>
          <a:solidFill>
            <a:schemeClr val="bg1">
              <a:lumMod val="8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endParaRPr lang="es-MX" sz="1500" dirty="0">
              <a:solidFill>
                <a:schemeClr val="tx1"/>
              </a:solidFill>
            </a:endParaRPr>
          </a:p>
          <a:p>
            <a:pPr marL="0" marR="0" indent="0" algn="just" defTabSz="914400" rtl="0" fontAlgn="auto" latinLnBrk="0" hangingPunct="0">
              <a:lnSpc>
                <a:spcPct val="100000"/>
              </a:lnSpc>
              <a:spcBef>
                <a:spcPts val="0"/>
              </a:spcBef>
              <a:spcAft>
                <a:spcPts val="0"/>
              </a:spcAft>
              <a:buClrTx/>
              <a:buSzTx/>
              <a:buFontTx/>
              <a:buNone/>
              <a:tabLst/>
            </a:pPr>
            <a:r>
              <a:rPr lang="es-MX" dirty="0">
                <a:solidFill>
                  <a:schemeClr val="tx1"/>
                </a:solidFill>
              </a:rPr>
              <a:t>Son las principales acciones que se deben realizar para producir o entregar los componentes.</a:t>
            </a:r>
          </a:p>
          <a:p>
            <a:pPr marL="0" marR="0" indent="0" algn="just" defTabSz="914400" rtl="0" fontAlgn="auto" latinLnBrk="0" hangingPunct="0">
              <a:lnSpc>
                <a:spcPct val="100000"/>
              </a:lnSpc>
              <a:spcBef>
                <a:spcPts val="0"/>
              </a:spcBef>
              <a:spcAft>
                <a:spcPts val="0"/>
              </a:spcAft>
              <a:buClrTx/>
              <a:buSzTx/>
              <a:buFontTx/>
              <a:buNone/>
              <a:tabLst/>
            </a:pPr>
            <a:endParaRPr lang="es-MX" sz="1500" dirty="0">
              <a:solidFill>
                <a:schemeClr val="tx1"/>
              </a:solidFill>
            </a:endParaRPr>
          </a:p>
        </p:txBody>
      </p:sp>
    </p:spTree>
    <p:extLst>
      <p:ext uri="{BB962C8B-B14F-4D97-AF65-F5344CB8AC3E}">
        <p14:creationId xmlns:p14="http://schemas.microsoft.com/office/powerpoint/2010/main" val="63532270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E4AF1A2E-27BC-403F-947C-71FD93D6DDC3}"/>
              </a:ext>
            </a:extLst>
          </p:cNvPr>
          <p:cNvSpPr>
            <a:spLocks noGrp="1"/>
          </p:cNvSpPr>
          <p:nvPr>
            <p:ph type="title"/>
          </p:nvPr>
        </p:nvSpPr>
        <p:spPr/>
        <p:txBody>
          <a:bodyPr/>
          <a:lstStyle/>
          <a:p>
            <a:pPr algn="ctr"/>
            <a:r>
              <a:rPr lang="es-MX" dirty="0"/>
              <a:t>Análisis</a:t>
            </a:r>
            <a:br>
              <a:rPr lang="es-MX" dirty="0"/>
            </a:br>
            <a:r>
              <a:rPr lang="es-MX" dirty="0"/>
              <a:t>de la MIR</a:t>
            </a:r>
          </a:p>
        </p:txBody>
      </p:sp>
      <p:sp>
        <p:nvSpPr>
          <p:cNvPr id="6" name="Marcador de texto 5">
            <a:extLst>
              <a:ext uri="{FF2B5EF4-FFF2-40B4-BE49-F238E27FC236}">
                <a16:creationId xmlns:a16="http://schemas.microsoft.com/office/drawing/2014/main" id="{B73B30E5-C57E-480A-9E05-32F7AAA5F96A}"/>
              </a:ext>
            </a:extLst>
          </p:cNvPr>
          <p:cNvSpPr>
            <a:spLocks noGrp="1"/>
          </p:cNvSpPr>
          <p:nvPr>
            <p:ph type="body" sz="half" idx="1"/>
          </p:nvPr>
        </p:nvSpPr>
        <p:spPr>
          <a:xfrm>
            <a:off x="4785359" y="391887"/>
            <a:ext cx="6568441" cy="6281646"/>
          </a:xfrm>
        </p:spPr>
        <p:txBody>
          <a:bodyPr>
            <a:normAutofit fontScale="92500"/>
          </a:bodyPr>
          <a:lstStyle/>
          <a:p>
            <a:pPr marL="342900" indent="-342900" algn="just">
              <a:lnSpc>
                <a:spcPct val="150000"/>
              </a:lnSpc>
              <a:buFont typeface="Wingdings" panose="05000000000000000000" pitchFamily="2" charset="2"/>
              <a:buChar char="ü"/>
            </a:pPr>
            <a:r>
              <a:rPr lang="es-MX" dirty="0"/>
              <a:t>Solicitar el árbol del problema y de objetivos de la MIR.</a:t>
            </a:r>
          </a:p>
          <a:p>
            <a:pPr marL="342900" indent="-342900" algn="just">
              <a:lnSpc>
                <a:spcPct val="150000"/>
              </a:lnSpc>
              <a:buFont typeface="Wingdings" panose="05000000000000000000" pitchFamily="2" charset="2"/>
              <a:buChar char="ü"/>
            </a:pPr>
            <a:r>
              <a:rPr lang="es-MX" dirty="0"/>
              <a:t>Identificar si los indicadores de la MIR son consistentes con los que quedaron registrados en el PASH y el PEF.</a:t>
            </a:r>
          </a:p>
          <a:p>
            <a:pPr marL="342900" indent="-342900" algn="just">
              <a:lnSpc>
                <a:spcPct val="150000"/>
              </a:lnSpc>
              <a:buFont typeface="Wingdings" panose="05000000000000000000" pitchFamily="2" charset="2"/>
              <a:buChar char="ü"/>
            </a:pPr>
            <a:r>
              <a:rPr lang="es-MX" dirty="0"/>
              <a:t>Verificar la consistencia de los indicadores con los reportados en la Cuenta Pública.</a:t>
            </a:r>
          </a:p>
          <a:p>
            <a:pPr marL="342900" indent="-342900" algn="just">
              <a:lnSpc>
                <a:spcPct val="150000"/>
              </a:lnSpc>
              <a:buFont typeface="Wingdings" panose="05000000000000000000" pitchFamily="2" charset="2"/>
              <a:buChar char="ü"/>
            </a:pPr>
            <a:r>
              <a:rPr lang="es-MX" dirty="0"/>
              <a:t>La conclusión de la revisión debe señalar si la MIR presenta información de relevancia y de utilidad para conocer el grado de avance de atención del problema público que se pretende atender.</a:t>
            </a:r>
          </a:p>
        </p:txBody>
      </p:sp>
      <p:sp>
        <p:nvSpPr>
          <p:cNvPr id="4" name="Marcador de número de diapositiva 3">
            <a:extLst>
              <a:ext uri="{FF2B5EF4-FFF2-40B4-BE49-F238E27FC236}">
                <a16:creationId xmlns:a16="http://schemas.microsoft.com/office/drawing/2014/main" id="{C0B204A2-D762-47DA-A75C-A41A18731F93}"/>
              </a:ext>
            </a:extLst>
          </p:cNvPr>
          <p:cNvSpPr>
            <a:spLocks noGrp="1"/>
          </p:cNvSpPr>
          <p:nvPr>
            <p:ph type="sldNum" sz="quarter" idx="2"/>
          </p:nvPr>
        </p:nvSpPr>
        <p:spPr/>
        <p:txBody>
          <a:bodyPr/>
          <a:lstStyle/>
          <a:p>
            <a:fld id="{86CB4B4D-7CA3-9044-876B-883B54F8677D}" type="slidenum">
              <a:rPr lang="es-MX" smtClean="0"/>
              <a:t>36</a:t>
            </a:fld>
            <a:endParaRPr lang="es-MX"/>
          </a:p>
        </p:txBody>
      </p:sp>
    </p:spTree>
    <p:extLst>
      <p:ext uri="{BB962C8B-B14F-4D97-AF65-F5344CB8AC3E}">
        <p14:creationId xmlns:p14="http://schemas.microsoft.com/office/powerpoint/2010/main" val="392362278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FD050C-3174-48EE-B6DF-6AB477D08847}"/>
              </a:ext>
            </a:extLst>
          </p:cNvPr>
          <p:cNvSpPr>
            <a:spLocks noGrp="1"/>
          </p:cNvSpPr>
          <p:nvPr>
            <p:ph type="title"/>
          </p:nvPr>
        </p:nvSpPr>
        <p:spPr>
          <a:xfrm>
            <a:off x="274317" y="578801"/>
            <a:ext cx="4036424" cy="1811702"/>
          </a:xfrm>
        </p:spPr>
        <p:txBody>
          <a:bodyPr>
            <a:normAutofit fontScale="90000"/>
          </a:bodyPr>
          <a:lstStyle/>
          <a:p>
            <a:pPr algn="ctr"/>
            <a:r>
              <a:rPr lang="es-MX" dirty="0"/>
              <a:t>f) Esquema de operación del programa por auditar</a:t>
            </a:r>
          </a:p>
        </p:txBody>
      </p:sp>
      <p:sp>
        <p:nvSpPr>
          <p:cNvPr id="3" name="Marcador de texto 2">
            <a:extLst>
              <a:ext uri="{FF2B5EF4-FFF2-40B4-BE49-F238E27FC236}">
                <a16:creationId xmlns:a16="http://schemas.microsoft.com/office/drawing/2014/main" id="{C3032D26-B0E1-46F3-9011-3E206FB30903}"/>
              </a:ext>
            </a:extLst>
          </p:cNvPr>
          <p:cNvSpPr>
            <a:spLocks noGrp="1"/>
          </p:cNvSpPr>
          <p:nvPr>
            <p:ph type="body" sz="half" idx="1"/>
          </p:nvPr>
        </p:nvSpPr>
        <p:spPr/>
        <p:txBody>
          <a:bodyPr/>
          <a:lstStyle/>
          <a:p>
            <a:pPr algn="just">
              <a:lnSpc>
                <a:spcPct val="200000"/>
              </a:lnSpc>
            </a:pPr>
            <a:r>
              <a:rPr lang="es-MX" dirty="0"/>
              <a:t>Se deberá construir un mapa o esquema para sintetizar la forma en que opera el programa y/o política pública respondiendo a las preguntas: ¿Qué hace?, ¿Para qué lo hace? y ¿Qué resultados obtiene?</a:t>
            </a:r>
          </a:p>
        </p:txBody>
      </p:sp>
      <p:sp>
        <p:nvSpPr>
          <p:cNvPr id="4" name="Marcador de número de diapositiva 3">
            <a:extLst>
              <a:ext uri="{FF2B5EF4-FFF2-40B4-BE49-F238E27FC236}">
                <a16:creationId xmlns:a16="http://schemas.microsoft.com/office/drawing/2014/main" id="{7CD44AF2-9F44-4215-B9BB-1872E128AC20}"/>
              </a:ext>
            </a:extLst>
          </p:cNvPr>
          <p:cNvSpPr>
            <a:spLocks noGrp="1"/>
          </p:cNvSpPr>
          <p:nvPr>
            <p:ph type="sldNum" sz="quarter" idx="2"/>
          </p:nvPr>
        </p:nvSpPr>
        <p:spPr/>
        <p:txBody>
          <a:bodyPr/>
          <a:lstStyle/>
          <a:p>
            <a:fld id="{86CB4B4D-7CA3-9044-876B-883B54F8677D}" type="slidenum">
              <a:rPr lang="es-MX" smtClean="0"/>
              <a:t>37</a:t>
            </a:fld>
            <a:endParaRPr lang="es-MX"/>
          </a:p>
        </p:txBody>
      </p:sp>
    </p:spTree>
    <p:extLst>
      <p:ext uri="{BB962C8B-B14F-4D97-AF65-F5344CB8AC3E}">
        <p14:creationId xmlns:p14="http://schemas.microsoft.com/office/powerpoint/2010/main" val="109320545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F7F3DA8-1C47-4ABF-B655-4DCD6B249A52}"/>
              </a:ext>
            </a:extLst>
          </p:cNvPr>
          <p:cNvSpPr>
            <a:spLocks noGrp="1"/>
          </p:cNvSpPr>
          <p:nvPr>
            <p:ph type="title"/>
          </p:nvPr>
        </p:nvSpPr>
        <p:spPr>
          <a:xfrm>
            <a:off x="835025" y="458787"/>
            <a:ext cx="10521950" cy="613020"/>
          </a:xfrm>
        </p:spPr>
        <p:txBody>
          <a:bodyPr>
            <a:normAutofit/>
          </a:bodyPr>
          <a:lstStyle/>
          <a:p>
            <a:r>
              <a:rPr lang="es-MX" sz="3200" dirty="0"/>
              <a:t>g) Referentes</a:t>
            </a:r>
          </a:p>
        </p:txBody>
      </p:sp>
      <p:sp>
        <p:nvSpPr>
          <p:cNvPr id="4" name="Marcador de número de diapositiva 3">
            <a:extLst>
              <a:ext uri="{FF2B5EF4-FFF2-40B4-BE49-F238E27FC236}">
                <a16:creationId xmlns:a16="http://schemas.microsoft.com/office/drawing/2014/main" id="{B12EA6F9-A6AD-4343-8B7E-621828F1E647}"/>
              </a:ext>
            </a:extLst>
          </p:cNvPr>
          <p:cNvSpPr>
            <a:spLocks noGrp="1"/>
          </p:cNvSpPr>
          <p:nvPr>
            <p:ph type="sldNum" sz="quarter" idx="2"/>
          </p:nvPr>
        </p:nvSpPr>
        <p:spPr/>
        <p:txBody>
          <a:bodyPr/>
          <a:lstStyle/>
          <a:p>
            <a:fld id="{86CB4B4D-7CA3-9044-876B-883B54F8677D}" type="slidenum">
              <a:rPr lang="es-MX" smtClean="0"/>
              <a:t>38</a:t>
            </a:fld>
            <a:endParaRPr lang="es-MX"/>
          </a:p>
        </p:txBody>
      </p:sp>
      <p:sp>
        <p:nvSpPr>
          <p:cNvPr id="7" name="Globo: flecha hacia abajo 6">
            <a:extLst>
              <a:ext uri="{FF2B5EF4-FFF2-40B4-BE49-F238E27FC236}">
                <a16:creationId xmlns:a16="http://schemas.microsoft.com/office/drawing/2014/main" id="{C11250FF-271B-41D5-B9B9-C8479739D5DE}"/>
              </a:ext>
            </a:extLst>
          </p:cNvPr>
          <p:cNvSpPr/>
          <p:nvPr/>
        </p:nvSpPr>
        <p:spPr>
          <a:xfrm>
            <a:off x="835025" y="1251994"/>
            <a:ext cx="11052175" cy="565782"/>
          </a:xfrm>
          <a:prstGeom prst="downArrowCallout">
            <a:avLst/>
          </a:prstGeom>
          <a:solidFill>
            <a:schemeClr val="accent4">
              <a:lumMod val="60000"/>
              <a:lumOff val="4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Son una herramienta fundamental para la comprensión de la materia por auditar.</a:t>
            </a:r>
          </a:p>
        </p:txBody>
      </p:sp>
      <p:sp>
        <p:nvSpPr>
          <p:cNvPr id="8" name="Globo: flecha hacia abajo 7">
            <a:extLst>
              <a:ext uri="{FF2B5EF4-FFF2-40B4-BE49-F238E27FC236}">
                <a16:creationId xmlns:a16="http://schemas.microsoft.com/office/drawing/2014/main" id="{71B13BEB-284D-45D9-899B-26F256701341}"/>
              </a:ext>
            </a:extLst>
          </p:cNvPr>
          <p:cNvSpPr/>
          <p:nvPr/>
        </p:nvSpPr>
        <p:spPr>
          <a:xfrm>
            <a:off x="835024" y="1872066"/>
            <a:ext cx="11052175" cy="565782"/>
          </a:xfrm>
          <a:prstGeom prst="downArrowCallout">
            <a:avLst/>
          </a:prstGeom>
          <a:solidFill>
            <a:schemeClr val="accent4">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Para la identificación y definición de los referentes el grupo auditor deberá:</a:t>
            </a:r>
          </a:p>
        </p:txBody>
      </p:sp>
      <p:sp>
        <p:nvSpPr>
          <p:cNvPr id="9" name="Globo: flecha hacia abajo 8">
            <a:extLst>
              <a:ext uri="{FF2B5EF4-FFF2-40B4-BE49-F238E27FC236}">
                <a16:creationId xmlns:a16="http://schemas.microsoft.com/office/drawing/2014/main" id="{A7B40EC3-ADC4-441C-9FEC-9F95F9C4542F}"/>
              </a:ext>
            </a:extLst>
          </p:cNvPr>
          <p:cNvSpPr/>
          <p:nvPr/>
        </p:nvSpPr>
        <p:spPr>
          <a:xfrm>
            <a:off x="835024" y="2618035"/>
            <a:ext cx="11052175" cy="565782"/>
          </a:xfrm>
          <a:prstGeom prst="downArrowCallout">
            <a:avLst/>
          </a:prstGeom>
          <a:solidFill>
            <a:schemeClr val="accent6">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1. Identificar los conceptos básicos de los diferentes procesos de la gestión gubernamental.</a:t>
            </a:r>
          </a:p>
        </p:txBody>
      </p:sp>
      <p:sp>
        <p:nvSpPr>
          <p:cNvPr id="10" name="Globo: flecha hacia abajo 9">
            <a:extLst>
              <a:ext uri="{FF2B5EF4-FFF2-40B4-BE49-F238E27FC236}">
                <a16:creationId xmlns:a16="http://schemas.microsoft.com/office/drawing/2014/main" id="{70EF3806-6631-4F0F-9AE7-2BFE8AEAE6FE}"/>
              </a:ext>
            </a:extLst>
          </p:cNvPr>
          <p:cNvSpPr/>
          <p:nvPr/>
        </p:nvSpPr>
        <p:spPr>
          <a:xfrm>
            <a:off x="835024" y="3308873"/>
            <a:ext cx="11052175" cy="990121"/>
          </a:xfrm>
          <a:prstGeom prst="downArrowCallout">
            <a:avLst/>
          </a:prstGeom>
          <a:solidFill>
            <a:schemeClr val="accent6">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2. Ordenar, agrupar y esquematizar los conceptos seleccionados, de tal forma que sea posible visualizar la interrelación entre ellos para facilitar su análisis.</a:t>
            </a:r>
          </a:p>
        </p:txBody>
      </p:sp>
      <p:sp>
        <p:nvSpPr>
          <p:cNvPr id="11" name="Globo: flecha hacia abajo 10">
            <a:extLst>
              <a:ext uri="{FF2B5EF4-FFF2-40B4-BE49-F238E27FC236}">
                <a16:creationId xmlns:a16="http://schemas.microsoft.com/office/drawing/2014/main" id="{D05900C4-694F-4435-A7D2-B71C2C956DAB}"/>
              </a:ext>
            </a:extLst>
          </p:cNvPr>
          <p:cNvSpPr/>
          <p:nvPr/>
        </p:nvSpPr>
        <p:spPr>
          <a:xfrm>
            <a:off x="835023" y="4369765"/>
            <a:ext cx="11052175" cy="565782"/>
          </a:xfrm>
          <a:prstGeom prst="downArrowCallout">
            <a:avLst/>
          </a:prstGeom>
          <a:solidFill>
            <a:schemeClr val="accent6">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3. Explicar el significado de los conceptos en el contexto de la política pública y del ente auditado.</a:t>
            </a:r>
          </a:p>
        </p:txBody>
      </p:sp>
      <p:sp>
        <p:nvSpPr>
          <p:cNvPr id="12" name="Globo: flecha hacia abajo 11">
            <a:extLst>
              <a:ext uri="{FF2B5EF4-FFF2-40B4-BE49-F238E27FC236}">
                <a16:creationId xmlns:a16="http://schemas.microsoft.com/office/drawing/2014/main" id="{54995A6D-83E0-4510-B4A2-CB09191B3431}"/>
              </a:ext>
            </a:extLst>
          </p:cNvPr>
          <p:cNvSpPr/>
          <p:nvPr/>
        </p:nvSpPr>
        <p:spPr>
          <a:xfrm>
            <a:off x="835023" y="5006318"/>
            <a:ext cx="11052175" cy="990121"/>
          </a:xfrm>
          <a:prstGeom prst="downArrowCallout">
            <a:avLst/>
          </a:prstGeom>
          <a:solidFill>
            <a:schemeClr val="accent6">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4. Solicitar el glosario de términos al ente por auditar para la explicación de los conceptos, sin embargo, en ningún caso los referentes deben reducirse a un simple glosario; y</a:t>
            </a:r>
          </a:p>
        </p:txBody>
      </p:sp>
      <p:sp>
        <p:nvSpPr>
          <p:cNvPr id="14" name="Rectángulo 13">
            <a:extLst>
              <a:ext uri="{FF2B5EF4-FFF2-40B4-BE49-F238E27FC236}">
                <a16:creationId xmlns:a16="http://schemas.microsoft.com/office/drawing/2014/main" id="{D2B1CFF9-D6B1-4845-9941-40168C737DB6}"/>
              </a:ext>
            </a:extLst>
          </p:cNvPr>
          <p:cNvSpPr/>
          <p:nvPr/>
        </p:nvSpPr>
        <p:spPr>
          <a:xfrm>
            <a:off x="835023" y="6054442"/>
            <a:ext cx="11052174" cy="369330"/>
          </a:xfrm>
          <a:prstGeom prst="rect">
            <a:avLst/>
          </a:prstGeom>
          <a:solidFill>
            <a:schemeClr val="accent6">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5. Presentarse en un esquema que muestre las interrelaciones y jerarquías entre concepto.</a:t>
            </a:r>
          </a:p>
        </p:txBody>
      </p:sp>
    </p:spTree>
    <p:extLst>
      <p:ext uri="{BB962C8B-B14F-4D97-AF65-F5344CB8AC3E}">
        <p14:creationId xmlns:p14="http://schemas.microsoft.com/office/powerpoint/2010/main" val="327100466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EA83F96C-DC3B-4689-8F3C-303105B99D45}"/>
              </a:ext>
            </a:extLst>
          </p:cNvPr>
          <p:cNvSpPr>
            <a:spLocks noGrp="1"/>
          </p:cNvSpPr>
          <p:nvPr>
            <p:ph type="title"/>
          </p:nvPr>
        </p:nvSpPr>
        <p:spPr/>
        <p:txBody>
          <a:bodyPr/>
          <a:lstStyle/>
          <a:p>
            <a:pPr algn="ctr"/>
            <a:r>
              <a:rPr lang="es-MX" dirty="0"/>
              <a:t>h) Universales</a:t>
            </a:r>
          </a:p>
        </p:txBody>
      </p:sp>
      <p:sp>
        <p:nvSpPr>
          <p:cNvPr id="6" name="Marcador de texto 5">
            <a:extLst>
              <a:ext uri="{FF2B5EF4-FFF2-40B4-BE49-F238E27FC236}">
                <a16:creationId xmlns:a16="http://schemas.microsoft.com/office/drawing/2014/main" id="{8A2C0D10-E699-4C24-BA65-0F36B4E75B1E}"/>
              </a:ext>
            </a:extLst>
          </p:cNvPr>
          <p:cNvSpPr>
            <a:spLocks noGrp="1"/>
          </p:cNvSpPr>
          <p:nvPr>
            <p:ph type="body" sz="half" idx="1"/>
          </p:nvPr>
        </p:nvSpPr>
        <p:spPr/>
        <p:txBody>
          <a:bodyPr/>
          <a:lstStyle/>
          <a:p>
            <a:pPr algn="just">
              <a:lnSpc>
                <a:spcPct val="200000"/>
              </a:lnSpc>
            </a:pPr>
            <a:r>
              <a:rPr lang="es-MX" dirty="0"/>
              <a:t>Con base en los referentes identificados se debe valorar el conjunto de elementos que por sus cualidades son posibles de generalizar y cuantificar como son: población objetivo, infraestructura, producción, entre otros.</a:t>
            </a:r>
          </a:p>
        </p:txBody>
      </p:sp>
      <p:sp>
        <p:nvSpPr>
          <p:cNvPr id="4" name="Marcador de número de diapositiva 3">
            <a:extLst>
              <a:ext uri="{FF2B5EF4-FFF2-40B4-BE49-F238E27FC236}">
                <a16:creationId xmlns:a16="http://schemas.microsoft.com/office/drawing/2014/main" id="{89FE3A28-3B52-4A94-871B-19511D3E3A99}"/>
              </a:ext>
            </a:extLst>
          </p:cNvPr>
          <p:cNvSpPr>
            <a:spLocks noGrp="1"/>
          </p:cNvSpPr>
          <p:nvPr>
            <p:ph type="sldNum" sz="quarter" idx="2"/>
          </p:nvPr>
        </p:nvSpPr>
        <p:spPr/>
        <p:txBody>
          <a:bodyPr/>
          <a:lstStyle/>
          <a:p>
            <a:fld id="{86CB4B4D-7CA3-9044-876B-883B54F8677D}" type="slidenum">
              <a:rPr lang="es-MX" smtClean="0"/>
              <a:t>39</a:t>
            </a:fld>
            <a:endParaRPr lang="es-MX"/>
          </a:p>
        </p:txBody>
      </p:sp>
    </p:spTree>
    <p:extLst>
      <p:ext uri="{BB962C8B-B14F-4D97-AF65-F5344CB8AC3E}">
        <p14:creationId xmlns:p14="http://schemas.microsoft.com/office/powerpoint/2010/main" val="209161299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DB0A5D-A1BE-47DA-B623-7D6DFF2334A7}"/>
              </a:ext>
            </a:extLst>
          </p:cNvPr>
          <p:cNvSpPr>
            <a:spLocks noGrp="1"/>
          </p:cNvSpPr>
          <p:nvPr>
            <p:ph type="title"/>
          </p:nvPr>
        </p:nvSpPr>
        <p:spPr/>
        <p:txBody>
          <a:bodyPr/>
          <a:lstStyle/>
          <a:p>
            <a:pPr algn="ctr"/>
            <a:r>
              <a:rPr lang="es-MX" dirty="0"/>
              <a:t>Repaso 2</a:t>
            </a:r>
          </a:p>
        </p:txBody>
      </p:sp>
      <p:sp>
        <p:nvSpPr>
          <p:cNvPr id="3" name="Marcador de texto 2">
            <a:extLst>
              <a:ext uri="{FF2B5EF4-FFF2-40B4-BE49-F238E27FC236}">
                <a16:creationId xmlns:a16="http://schemas.microsoft.com/office/drawing/2014/main" id="{C6B1C1DB-B15E-4694-B7D9-B0B383F3AAA8}"/>
              </a:ext>
            </a:extLst>
          </p:cNvPr>
          <p:cNvSpPr>
            <a:spLocks noGrp="1"/>
          </p:cNvSpPr>
          <p:nvPr>
            <p:ph type="body" sz="half" idx="1"/>
          </p:nvPr>
        </p:nvSpPr>
        <p:spPr/>
        <p:txBody>
          <a:bodyPr/>
          <a:lstStyle/>
          <a:p>
            <a:pPr marL="342900" indent="-342900" algn="just">
              <a:buFont typeface="Arial" panose="020B0604020202020204" pitchFamily="34" charset="0"/>
              <a:buChar char="•"/>
            </a:pPr>
            <a:r>
              <a:rPr lang="es-MX" dirty="0"/>
              <a:t>Mencione tres riesgos de auditoría.</a:t>
            </a:r>
          </a:p>
          <a:p>
            <a:pPr marL="342900" indent="-342900" algn="just">
              <a:buFont typeface="Arial" panose="020B0604020202020204" pitchFamily="34" charset="0"/>
              <a:buChar char="•"/>
            </a:pPr>
            <a:r>
              <a:rPr lang="es-MX" dirty="0"/>
              <a:t>Mencione 3 tipos de riesgos.</a:t>
            </a:r>
          </a:p>
          <a:p>
            <a:pPr marL="342900" indent="-342900" algn="just">
              <a:buFont typeface="Arial" panose="020B0604020202020204" pitchFamily="34" charset="0"/>
              <a:buChar char="•"/>
            </a:pPr>
            <a:r>
              <a:rPr lang="es-MX" dirty="0"/>
              <a:t>¿Cuáles son las actitudes frente al riesgo?</a:t>
            </a:r>
          </a:p>
          <a:p>
            <a:pPr marL="342900" indent="-342900" algn="just">
              <a:buFont typeface="Arial" panose="020B0604020202020204" pitchFamily="34" charset="0"/>
              <a:buChar char="•"/>
            </a:pPr>
            <a:r>
              <a:rPr lang="es-MX" dirty="0"/>
              <a:t>¿Cuál es la clasificación del riesgo?</a:t>
            </a:r>
          </a:p>
          <a:p>
            <a:pPr marL="342900" indent="-342900" algn="just">
              <a:buFont typeface="Arial" panose="020B0604020202020204" pitchFamily="34" charset="0"/>
              <a:buChar char="•"/>
            </a:pPr>
            <a:r>
              <a:rPr lang="es-MX" dirty="0"/>
              <a:t>¿Cuáles son los pasos para evaluar riesgos?</a:t>
            </a:r>
          </a:p>
          <a:p>
            <a:pPr marL="342900" indent="-342900" algn="just">
              <a:buFont typeface="Arial" panose="020B0604020202020204" pitchFamily="34" charset="0"/>
              <a:buChar char="•"/>
            </a:pPr>
            <a:r>
              <a:rPr lang="es-MX" dirty="0"/>
              <a:t>¿Cuáles son los niveles para valorar el impacto de los riesgos?</a:t>
            </a:r>
          </a:p>
          <a:p>
            <a:pPr marL="342900" indent="-342900" algn="just">
              <a:buFont typeface="Arial" panose="020B0604020202020204" pitchFamily="34" charset="0"/>
              <a:buChar char="•"/>
            </a:pPr>
            <a:r>
              <a:rPr lang="es-MX" dirty="0"/>
              <a:t>¿Cuáles son los niveles para valorar la probabilidad de ocurrencia de los riesgos?</a:t>
            </a:r>
          </a:p>
          <a:p>
            <a:pPr marL="342900" indent="-342900" algn="just">
              <a:buFont typeface="Arial" panose="020B0604020202020204" pitchFamily="34" charset="0"/>
              <a:buChar char="•"/>
            </a:pPr>
            <a:r>
              <a:rPr lang="es-MX" dirty="0"/>
              <a:t>¿Cuáles son los 4 principios básicos del marco metodológico general para realizar la planeación del programa de fiscalización debe tener?</a:t>
            </a:r>
          </a:p>
        </p:txBody>
      </p:sp>
      <p:sp>
        <p:nvSpPr>
          <p:cNvPr id="4" name="Marcador de número de diapositiva 3">
            <a:extLst>
              <a:ext uri="{FF2B5EF4-FFF2-40B4-BE49-F238E27FC236}">
                <a16:creationId xmlns:a16="http://schemas.microsoft.com/office/drawing/2014/main" id="{F7FCCE30-1156-4B26-A73C-53FB2C01E2DD}"/>
              </a:ext>
            </a:extLst>
          </p:cNvPr>
          <p:cNvSpPr>
            <a:spLocks noGrp="1"/>
          </p:cNvSpPr>
          <p:nvPr>
            <p:ph type="sldNum" sz="quarter" idx="2"/>
          </p:nvPr>
        </p:nvSpPr>
        <p:spPr/>
        <p:txBody>
          <a:bodyPr/>
          <a:lstStyle/>
          <a:p>
            <a:fld id="{86CB4B4D-7CA3-9044-876B-883B54F8677D}" type="slidenum">
              <a:rPr lang="es-MX" smtClean="0"/>
              <a:t>4</a:t>
            </a:fld>
            <a:endParaRPr lang="es-MX"/>
          </a:p>
        </p:txBody>
      </p:sp>
    </p:spTree>
    <p:extLst>
      <p:ext uri="{BB962C8B-B14F-4D97-AF65-F5344CB8AC3E}">
        <p14:creationId xmlns:p14="http://schemas.microsoft.com/office/powerpoint/2010/main" val="569546809"/>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47CC8504-2347-4397-B392-DD1096A42EA9}"/>
              </a:ext>
            </a:extLst>
          </p:cNvPr>
          <p:cNvSpPr/>
          <p:nvPr/>
        </p:nvSpPr>
        <p:spPr>
          <a:xfrm>
            <a:off x="3709852" y="4497380"/>
            <a:ext cx="2564492" cy="1692769"/>
          </a:xfrm>
          <a:prstGeom prst="rect">
            <a:avLst/>
          </a:prstGeom>
          <a:solidFill>
            <a:schemeClr val="accent4">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b="0" i="0" u="none" strike="noStrike" cap="none" spc="0" normalizeH="0" baseline="0" dirty="0">
              <a:ln>
                <a:noFill/>
              </a:ln>
              <a:solidFill>
                <a:schemeClr val="bg1"/>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endParaRPr kumimoji="0" lang="es-MX" sz="1000" b="0" i="0" u="none" strike="noStrike" cap="none" spc="0" normalizeH="0" baseline="0" dirty="0">
              <a:ln>
                <a:noFill/>
              </a:ln>
              <a:solidFill>
                <a:schemeClr val="bg1"/>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es-MX" sz="2400" dirty="0">
                <a:solidFill>
                  <a:schemeClr val="bg1"/>
                </a:solidFill>
              </a:rPr>
              <a:t>Informe de autoevaluación</a:t>
            </a:r>
          </a:p>
          <a:p>
            <a:pPr marL="0" marR="0" indent="0" algn="ctr" defTabSz="914400" rtl="0" fontAlgn="auto" latinLnBrk="0" hangingPunct="0">
              <a:lnSpc>
                <a:spcPct val="100000"/>
              </a:lnSpc>
              <a:spcBef>
                <a:spcPts val="0"/>
              </a:spcBef>
              <a:spcAft>
                <a:spcPts val="0"/>
              </a:spcAft>
              <a:buClrTx/>
              <a:buSzTx/>
              <a:buFontTx/>
              <a:buNone/>
              <a:tabLst/>
            </a:pPr>
            <a:endParaRPr kumimoji="0" lang="es-MX" b="0" i="0" u="none" strike="noStrike" cap="none" spc="0" normalizeH="0" baseline="0" dirty="0">
              <a:ln>
                <a:noFill/>
              </a:ln>
              <a:solidFill>
                <a:schemeClr val="bg1"/>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endParaRPr kumimoji="0" lang="es-MX" sz="1000" b="0" i="0" u="none" strike="noStrike" cap="none" spc="0" normalizeH="0" baseline="0" dirty="0">
              <a:ln>
                <a:noFill/>
              </a:ln>
              <a:solidFill>
                <a:schemeClr val="bg1"/>
              </a:solidFill>
              <a:effectLst/>
              <a:uFillTx/>
              <a:latin typeface="+mj-lt"/>
              <a:ea typeface="+mj-ea"/>
              <a:cs typeface="+mj-cs"/>
              <a:sym typeface="Calibri"/>
            </a:endParaRPr>
          </a:p>
        </p:txBody>
      </p:sp>
      <p:sp>
        <p:nvSpPr>
          <p:cNvPr id="10" name="Rectángulo 9">
            <a:extLst>
              <a:ext uri="{FF2B5EF4-FFF2-40B4-BE49-F238E27FC236}">
                <a16:creationId xmlns:a16="http://schemas.microsoft.com/office/drawing/2014/main" id="{C34DAAC5-41CF-43B4-816F-554F7736FB5E}"/>
              </a:ext>
            </a:extLst>
          </p:cNvPr>
          <p:cNvSpPr/>
          <p:nvPr/>
        </p:nvSpPr>
        <p:spPr>
          <a:xfrm>
            <a:off x="831851" y="4458883"/>
            <a:ext cx="2564492" cy="1754324"/>
          </a:xfrm>
          <a:prstGeom prst="rect">
            <a:avLst/>
          </a:prstGeom>
          <a:solidFill>
            <a:schemeClr val="accent4">
              <a:lumMod val="60000"/>
              <a:lumOff val="4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es-MX" sz="2400" dirty="0"/>
              <a:t>Informe trimestral de actividades del gobierno federal</a:t>
            </a:r>
          </a:p>
          <a:p>
            <a:pPr marL="0" marR="0" indent="0" algn="ctr" defTabSz="914400" rtl="0" fontAlgn="auto" latinLnBrk="0" hangingPunct="0">
              <a:lnSpc>
                <a:spcPct val="100000"/>
              </a:lnSpc>
              <a:spcBef>
                <a:spcPts val="0"/>
              </a:spcBef>
              <a:spcAft>
                <a:spcPts val="0"/>
              </a:spcAft>
              <a:buClrTx/>
              <a:buSzTx/>
              <a:buFontTx/>
              <a:buNone/>
              <a:tabLst/>
            </a:pPr>
            <a:endParaRPr kumimoji="0" lang="es-MX" b="0" i="0" u="none" strike="noStrike" cap="none" spc="0" normalizeH="0" baseline="0" dirty="0">
              <a:ln>
                <a:noFill/>
              </a:ln>
              <a:solidFill>
                <a:srgbClr val="000000"/>
              </a:solidFill>
              <a:effectLst/>
              <a:uFillTx/>
              <a:latin typeface="+mj-lt"/>
              <a:ea typeface="+mj-ea"/>
              <a:cs typeface="+mj-cs"/>
              <a:sym typeface="Calibri"/>
            </a:endParaRPr>
          </a:p>
        </p:txBody>
      </p:sp>
      <p:sp>
        <p:nvSpPr>
          <p:cNvPr id="5" name="Título 4">
            <a:extLst>
              <a:ext uri="{FF2B5EF4-FFF2-40B4-BE49-F238E27FC236}">
                <a16:creationId xmlns:a16="http://schemas.microsoft.com/office/drawing/2014/main" id="{D501C5AE-654C-4DC6-86ED-11506FFD1DD6}"/>
              </a:ext>
            </a:extLst>
          </p:cNvPr>
          <p:cNvSpPr>
            <a:spLocks noGrp="1"/>
          </p:cNvSpPr>
          <p:nvPr>
            <p:ph type="title"/>
          </p:nvPr>
        </p:nvSpPr>
        <p:spPr>
          <a:xfrm>
            <a:off x="831851" y="515465"/>
            <a:ext cx="10521950" cy="613020"/>
          </a:xfrm>
        </p:spPr>
        <p:txBody>
          <a:bodyPr>
            <a:normAutofit/>
          </a:bodyPr>
          <a:lstStyle/>
          <a:p>
            <a:r>
              <a:rPr lang="es-MX" sz="3200" dirty="0"/>
              <a:t>i) Resultados de la política o del programa</a:t>
            </a:r>
          </a:p>
        </p:txBody>
      </p:sp>
      <p:sp>
        <p:nvSpPr>
          <p:cNvPr id="4" name="Marcador de número de diapositiva 3">
            <a:extLst>
              <a:ext uri="{FF2B5EF4-FFF2-40B4-BE49-F238E27FC236}">
                <a16:creationId xmlns:a16="http://schemas.microsoft.com/office/drawing/2014/main" id="{6C193CED-3601-489B-88E2-1733758555D3}"/>
              </a:ext>
            </a:extLst>
          </p:cNvPr>
          <p:cNvSpPr>
            <a:spLocks noGrp="1"/>
          </p:cNvSpPr>
          <p:nvPr>
            <p:ph type="sldNum" sz="quarter" idx="2"/>
          </p:nvPr>
        </p:nvSpPr>
        <p:spPr/>
        <p:txBody>
          <a:bodyPr/>
          <a:lstStyle/>
          <a:p>
            <a:fld id="{86CB4B4D-7CA3-9044-876B-883B54F8677D}" type="slidenum">
              <a:rPr lang="es-MX" smtClean="0"/>
              <a:t>40</a:t>
            </a:fld>
            <a:endParaRPr lang="es-MX"/>
          </a:p>
        </p:txBody>
      </p:sp>
      <p:sp>
        <p:nvSpPr>
          <p:cNvPr id="7" name="Rectángulo 6">
            <a:extLst>
              <a:ext uri="{FF2B5EF4-FFF2-40B4-BE49-F238E27FC236}">
                <a16:creationId xmlns:a16="http://schemas.microsoft.com/office/drawing/2014/main" id="{54F4D330-3B51-41F9-904E-4A8CC24392F3}"/>
              </a:ext>
            </a:extLst>
          </p:cNvPr>
          <p:cNvSpPr/>
          <p:nvPr/>
        </p:nvSpPr>
        <p:spPr>
          <a:xfrm>
            <a:off x="831851" y="1514235"/>
            <a:ext cx="2564492" cy="1569658"/>
          </a:xfrm>
          <a:prstGeom prst="rect">
            <a:avLst/>
          </a:prstGeom>
          <a:solidFill>
            <a:schemeClr val="bg1">
              <a:lumMod val="8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es-MX" sz="2400" dirty="0"/>
              <a:t>Cuenta pública</a:t>
            </a:r>
          </a:p>
          <a:p>
            <a:pPr marL="0" marR="0" indent="0" algn="ctr"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
        <p:nvSpPr>
          <p:cNvPr id="8" name="Rectángulo 7">
            <a:extLst>
              <a:ext uri="{FF2B5EF4-FFF2-40B4-BE49-F238E27FC236}">
                <a16:creationId xmlns:a16="http://schemas.microsoft.com/office/drawing/2014/main" id="{318DB8CC-A179-49FA-B1C6-7170DEFDB302}"/>
              </a:ext>
            </a:extLst>
          </p:cNvPr>
          <p:cNvSpPr/>
          <p:nvPr/>
        </p:nvSpPr>
        <p:spPr>
          <a:xfrm>
            <a:off x="3701143" y="1514235"/>
            <a:ext cx="2564492" cy="1569658"/>
          </a:xfrm>
          <a:prstGeom prst="rect">
            <a:avLst/>
          </a:prstGeom>
          <a:solidFill>
            <a:schemeClr val="accent4">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es-MX" sz="2400" dirty="0"/>
              <a:t>Informe de labores</a:t>
            </a:r>
          </a:p>
          <a:p>
            <a:pPr marL="0" marR="0" indent="0" algn="ctr"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
        <p:nvSpPr>
          <p:cNvPr id="9" name="Rectángulo 8">
            <a:extLst>
              <a:ext uri="{FF2B5EF4-FFF2-40B4-BE49-F238E27FC236}">
                <a16:creationId xmlns:a16="http://schemas.microsoft.com/office/drawing/2014/main" id="{58E6933E-A867-4D38-89D3-C83F9185DB4E}"/>
              </a:ext>
            </a:extLst>
          </p:cNvPr>
          <p:cNvSpPr/>
          <p:nvPr/>
        </p:nvSpPr>
        <p:spPr>
          <a:xfrm>
            <a:off x="2266497" y="2889225"/>
            <a:ext cx="2564492" cy="1754324"/>
          </a:xfrm>
          <a:prstGeom prst="rect">
            <a:avLst/>
          </a:prstGeom>
          <a:solidFill>
            <a:srgbClr val="C00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chemeClr val="bg1"/>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es-MX" sz="2400" dirty="0">
                <a:solidFill>
                  <a:schemeClr val="bg1"/>
                </a:solidFill>
              </a:rPr>
              <a:t>Sistemas de información estadística oficiales</a:t>
            </a:r>
          </a:p>
          <a:p>
            <a:pPr marL="0" marR="0" indent="0" algn="ctr"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chemeClr val="bg1"/>
              </a:solidFill>
              <a:effectLst/>
              <a:uFillTx/>
              <a:latin typeface="+mj-lt"/>
              <a:ea typeface="+mj-ea"/>
              <a:cs typeface="+mj-cs"/>
              <a:sym typeface="Calibri"/>
            </a:endParaRPr>
          </a:p>
        </p:txBody>
      </p:sp>
      <p:sp>
        <p:nvSpPr>
          <p:cNvPr id="12" name="CuadroTexto 11">
            <a:extLst>
              <a:ext uri="{FF2B5EF4-FFF2-40B4-BE49-F238E27FC236}">
                <a16:creationId xmlns:a16="http://schemas.microsoft.com/office/drawing/2014/main" id="{F248C021-7EFE-4ABD-8BF8-3A3FBEF7E66F}"/>
              </a:ext>
            </a:extLst>
          </p:cNvPr>
          <p:cNvSpPr txBox="1"/>
          <p:nvPr/>
        </p:nvSpPr>
        <p:spPr>
          <a:xfrm>
            <a:off x="7458169" y="2165948"/>
            <a:ext cx="3631649" cy="31700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914400" rtl="0" fontAlgn="auto" latinLnBrk="0" hangingPunct="0">
              <a:lnSpc>
                <a:spcPct val="200000"/>
              </a:lnSpc>
              <a:spcBef>
                <a:spcPts val="0"/>
              </a:spcBef>
              <a:spcAft>
                <a:spcPts val="0"/>
              </a:spcAft>
              <a:buClrTx/>
              <a:buSzTx/>
              <a:buFontTx/>
              <a:buNone/>
              <a:tabLst/>
            </a:pPr>
            <a:r>
              <a:rPr kumimoji="0" lang="es-MX" sz="2000" b="0" i="0" u="none" strike="noStrike" cap="none" spc="0" normalizeH="0" baseline="0" dirty="0">
                <a:ln>
                  <a:noFill/>
                </a:ln>
                <a:solidFill>
                  <a:srgbClr val="000000"/>
                </a:solidFill>
                <a:effectLst/>
                <a:uFillTx/>
                <a:latin typeface="+mj-lt"/>
                <a:ea typeface="+mj-ea"/>
                <a:cs typeface="+mj-cs"/>
                <a:sym typeface="Calibri"/>
              </a:rPr>
              <a:t>Identificar los principales resultados de la materia por auditar que se reportan en los documentos de rendición de cuentas.</a:t>
            </a:r>
          </a:p>
        </p:txBody>
      </p:sp>
    </p:spTree>
    <p:extLst>
      <p:ext uri="{BB962C8B-B14F-4D97-AF65-F5344CB8AC3E}">
        <p14:creationId xmlns:p14="http://schemas.microsoft.com/office/powerpoint/2010/main" val="1733560659"/>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6E53E5-D67B-4055-A57E-2ED2B479E680}"/>
              </a:ext>
            </a:extLst>
          </p:cNvPr>
          <p:cNvSpPr>
            <a:spLocks noGrp="1"/>
          </p:cNvSpPr>
          <p:nvPr>
            <p:ph type="title"/>
          </p:nvPr>
        </p:nvSpPr>
        <p:spPr>
          <a:xfrm>
            <a:off x="831850" y="515465"/>
            <a:ext cx="10521950" cy="743648"/>
          </a:xfrm>
        </p:spPr>
        <p:txBody>
          <a:bodyPr>
            <a:normAutofit/>
          </a:bodyPr>
          <a:lstStyle/>
          <a:p>
            <a:r>
              <a:rPr lang="es-MX" sz="3200" dirty="0"/>
              <a:t>j) Busilis del hacer y de la teoría del cambio</a:t>
            </a:r>
          </a:p>
        </p:txBody>
      </p:sp>
      <p:sp>
        <p:nvSpPr>
          <p:cNvPr id="4" name="Marcador de número de diapositiva 3">
            <a:extLst>
              <a:ext uri="{FF2B5EF4-FFF2-40B4-BE49-F238E27FC236}">
                <a16:creationId xmlns:a16="http://schemas.microsoft.com/office/drawing/2014/main" id="{C0824A51-9BF6-49FD-97C7-4F4FA48CC31D}"/>
              </a:ext>
            </a:extLst>
          </p:cNvPr>
          <p:cNvSpPr>
            <a:spLocks noGrp="1"/>
          </p:cNvSpPr>
          <p:nvPr>
            <p:ph type="sldNum" sz="quarter" idx="2"/>
          </p:nvPr>
        </p:nvSpPr>
        <p:spPr/>
        <p:txBody>
          <a:bodyPr/>
          <a:lstStyle/>
          <a:p>
            <a:fld id="{86CB4B4D-7CA3-9044-876B-883B54F8677D}" type="slidenum">
              <a:rPr lang="es-MX" smtClean="0"/>
              <a:t>41</a:t>
            </a:fld>
            <a:endParaRPr lang="es-MX"/>
          </a:p>
        </p:txBody>
      </p:sp>
      <p:sp>
        <p:nvSpPr>
          <p:cNvPr id="5" name="CuadroTexto 4">
            <a:extLst>
              <a:ext uri="{FF2B5EF4-FFF2-40B4-BE49-F238E27FC236}">
                <a16:creationId xmlns:a16="http://schemas.microsoft.com/office/drawing/2014/main" id="{AE5AEB37-3265-4C19-A49D-5B5D9D19353D}"/>
              </a:ext>
            </a:extLst>
          </p:cNvPr>
          <p:cNvSpPr txBox="1"/>
          <p:nvPr/>
        </p:nvSpPr>
        <p:spPr>
          <a:xfrm>
            <a:off x="831850" y="1259113"/>
            <a:ext cx="3631649" cy="2862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914400" rtl="0" fontAlgn="auto" latinLnBrk="0" hangingPunct="0">
              <a:lnSpc>
                <a:spcPct val="150000"/>
              </a:lnSpc>
              <a:spcBef>
                <a:spcPts val="0"/>
              </a:spcBef>
              <a:spcAft>
                <a:spcPts val="0"/>
              </a:spcAft>
              <a:buClrTx/>
              <a:buSzTx/>
              <a:buFontTx/>
              <a:buNone/>
              <a:tabLst/>
            </a:pPr>
            <a:r>
              <a:rPr kumimoji="0" lang="es-MX" sz="2000" b="0" i="0" u="none" strike="noStrike" cap="none" spc="0" normalizeH="0" baseline="0" dirty="0">
                <a:ln>
                  <a:noFill/>
                </a:ln>
                <a:solidFill>
                  <a:srgbClr val="000000"/>
                </a:solidFill>
                <a:effectLst/>
                <a:uFillTx/>
                <a:latin typeface="+mj-lt"/>
                <a:ea typeface="+mj-ea"/>
                <a:cs typeface="+mj-cs"/>
                <a:sym typeface="Calibri"/>
              </a:rPr>
              <a:t>Busilis es el punto donde estriba la dificultad o problema, para la auditoría de desempeño, representa la expresión más sintética, directa y concreta del programa o política.</a:t>
            </a:r>
          </a:p>
        </p:txBody>
      </p:sp>
      <p:sp>
        <p:nvSpPr>
          <p:cNvPr id="6" name="Rectángulo 5">
            <a:extLst>
              <a:ext uri="{FF2B5EF4-FFF2-40B4-BE49-F238E27FC236}">
                <a16:creationId xmlns:a16="http://schemas.microsoft.com/office/drawing/2014/main" id="{0D075CB8-AEAF-4C06-A42B-4A6D23B1D0F8}"/>
              </a:ext>
            </a:extLst>
          </p:cNvPr>
          <p:cNvSpPr/>
          <p:nvPr/>
        </p:nvSpPr>
        <p:spPr>
          <a:xfrm>
            <a:off x="1232624" y="4338512"/>
            <a:ext cx="2381616" cy="830997"/>
          </a:xfrm>
          <a:prstGeom prst="rect">
            <a:avLst/>
          </a:prstGeom>
          <a:noFill/>
        </p:spPr>
        <p:txBody>
          <a:bodyPr wrap="square" lIns="91440" tIns="45720" rIns="91440" bIns="45720">
            <a:spAutoFit/>
          </a:bodyPr>
          <a:lstStyle/>
          <a:p>
            <a:pPr algn="ctr"/>
            <a:r>
              <a:rPr lang="es-ES" sz="2400" b="0" cap="none" spc="0" dirty="0">
                <a:ln w="0"/>
                <a:solidFill>
                  <a:schemeClr val="tx1"/>
                </a:solidFill>
              </a:rPr>
              <a:t>Se identifica en dos niveles:</a:t>
            </a:r>
          </a:p>
        </p:txBody>
      </p:sp>
      <p:sp>
        <p:nvSpPr>
          <p:cNvPr id="8" name="Rectángulo 7">
            <a:extLst>
              <a:ext uri="{FF2B5EF4-FFF2-40B4-BE49-F238E27FC236}">
                <a16:creationId xmlns:a16="http://schemas.microsoft.com/office/drawing/2014/main" id="{20F70319-FF99-4D17-8EF8-C44DB5436B7B}"/>
              </a:ext>
            </a:extLst>
          </p:cNvPr>
          <p:cNvSpPr/>
          <p:nvPr/>
        </p:nvSpPr>
        <p:spPr>
          <a:xfrm>
            <a:off x="5618921" y="1852881"/>
            <a:ext cx="6039677" cy="1200327"/>
          </a:xfrm>
          <a:prstGeom prst="rect">
            <a:avLst/>
          </a:prstGeom>
          <a:solidFill>
            <a:schemeClr val="bg1">
              <a:lumMod val="8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715963" marR="0" algn="l" defTabSz="914400" rtl="0" fontAlgn="auto" latinLnBrk="0" hangingPunct="0">
              <a:lnSpc>
                <a:spcPct val="100000"/>
              </a:lnSpc>
              <a:spcBef>
                <a:spcPts val="0"/>
              </a:spcBef>
              <a:spcAft>
                <a:spcPts val="0"/>
              </a:spcAft>
              <a:buClrTx/>
              <a:buSzTx/>
              <a:buFontTx/>
              <a:buNone/>
              <a:tabLst/>
            </a:pPr>
            <a:r>
              <a:rPr kumimoji="0" lang="es-MX" sz="1800" b="0" i="0" u="sng" strike="noStrike" cap="none" spc="0" normalizeH="0" baseline="0" dirty="0">
                <a:ln>
                  <a:noFill/>
                </a:ln>
                <a:solidFill>
                  <a:srgbClr val="000000"/>
                </a:solidFill>
                <a:effectLst/>
                <a:uFillTx/>
                <a:latin typeface="+mj-lt"/>
                <a:ea typeface="+mj-ea"/>
                <a:cs typeface="+mj-cs"/>
                <a:sym typeface="Calibri"/>
              </a:rPr>
              <a:t>Busilis del hacer</a:t>
            </a:r>
          </a:p>
          <a:p>
            <a:pPr marL="715963" marR="0" algn="l" defTabSz="914400" rtl="0" fontAlgn="auto" latinLnBrk="0" hangingPunct="0">
              <a:lnSpc>
                <a:spcPct val="100000"/>
              </a:lnSpc>
              <a:spcBef>
                <a:spcPts val="0"/>
              </a:spcBef>
              <a:spcAft>
                <a:spcPts val="0"/>
              </a:spcAft>
              <a:buClrTx/>
              <a:buSzTx/>
              <a:buFontTx/>
              <a:buNone/>
              <a:tabLst/>
            </a:pPr>
            <a:r>
              <a:rPr lang="es-MX" dirty="0"/>
              <a:t>Se trata de un enunciado que describe la operación concreta del programa o conjunto de programas según sea el alcance la auditoría.</a:t>
            </a: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
        <p:nvSpPr>
          <p:cNvPr id="7" name="Elipse 6">
            <a:extLst>
              <a:ext uri="{FF2B5EF4-FFF2-40B4-BE49-F238E27FC236}">
                <a16:creationId xmlns:a16="http://schemas.microsoft.com/office/drawing/2014/main" id="{517E828B-519A-4429-A003-DBE80CBD0934}"/>
              </a:ext>
            </a:extLst>
          </p:cNvPr>
          <p:cNvSpPr/>
          <p:nvPr/>
        </p:nvSpPr>
        <p:spPr>
          <a:xfrm>
            <a:off x="5007665" y="1852881"/>
            <a:ext cx="1222513" cy="1200327"/>
          </a:xfrm>
          <a:prstGeom prst="ellipse">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9" name="Rectángulo 8">
            <a:extLst>
              <a:ext uri="{FF2B5EF4-FFF2-40B4-BE49-F238E27FC236}">
                <a16:creationId xmlns:a16="http://schemas.microsoft.com/office/drawing/2014/main" id="{8C41A0F4-FCB2-4A06-8580-F10B9DD10AAC}"/>
              </a:ext>
            </a:extLst>
          </p:cNvPr>
          <p:cNvSpPr/>
          <p:nvPr/>
        </p:nvSpPr>
        <p:spPr>
          <a:xfrm>
            <a:off x="5618922" y="3610881"/>
            <a:ext cx="6039678" cy="1200327"/>
          </a:xfrm>
          <a:prstGeom prst="rect">
            <a:avLst/>
          </a:prstGeom>
          <a:solidFill>
            <a:schemeClr val="accent2"/>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715963" marR="0" algn="l" defTabSz="914400" rtl="0" fontAlgn="auto" latinLnBrk="0" hangingPunct="0">
              <a:lnSpc>
                <a:spcPct val="100000"/>
              </a:lnSpc>
              <a:spcBef>
                <a:spcPts val="0"/>
              </a:spcBef>
              <a:spcAft>
                <a:spcPts val="0"/>
              </a:spcAft>
              <a:buClrTx/>
              <a:buSzTx/>
              <a:buFontTx/>
              <a:buNone/>
              <a:tabLst/>
            </a:pPr>
            <a:r>
              <a:rPr kumimoji="0" lang="es-MX" sz="1800" b="0" i="0" u="sng" strike="noStrike" cap="none" spc="0" normalizeH="0" baseline="0" dirty="0">
                <a:ln>
                  <a:noFill/>
                </a:ln>
                <a:solidFill>
                  <a:srgbClr val="000000"/>
                </a:solidFill>
                <a:effectLst/>
                <a:uFillTx/>
                <a:latin typeface="+mj-lt"/>
                <a:ea typeface="+mj-ea"/>
                <a:cs typeface="+mj-cs"/>
                <a:sym typeface="Calibri"/>
              </a:rPr>
              <a:t>Busilis de la teoría del cambio</a:t>
            </a:r>
          </a:p>
          <a:p>
            <a:pPr marL="715963" marR="0" algn="l" defTabSz="914400" rtl="0" fontAlgn="auto" latinLnBrk="0" hangingPunct="0">
              <a:lnSpc>
                <a:spcPct val="100000"/>
              </a:lnSpc>
              <a:spcBef>
                <a:spcPts val="0"/>
              </a:spcBef>
              <a:spcAft>
                <a:spcPts val="0"/>
              </a:spcAft>
              <a:buClrTx/>
              <a:buSzTx/>
              <a:buFontTx/>
              <a:buNone/>
              <a:tabLst/>
            </a:pPr>
            <a:r>
              <a:rPr lang="es-MX" dirty="0"/>
              <a:t>Es un enunciado que sintetiza el fin del programa o política pública, el aspecto y la medida del estado de cosas que la decisión gubernamental busca atender.</a:t>
            </a: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
        <p:nvSpPr>
          <p:cNvPr id="10" name="Elipse 9">
            <a:extLst>
              <a:ext uri="{FF2B5EF4-FFF2-40B4-BE49-F238E27FC236}">
                <a16:creationId xmlns:a16="http://schemas.microsoft.com/office/drawing/2014/main" id="{A391DB68-19E3-4D1E-A890-E0F31757640D}"/>
              </a:ext>
            </a:extLst>
          </p:cNvPr>
          <p:cNvSpPr/>
          <p:nvPr/>
        </p:nvSpPr>
        <p:spPr>
          <a:xfrm>
            <a:off x="5007665" y="3610880"/>
            <a:ext cx="1222513" cy="1200327"/>
          </a:xfrm>
          <a:prstGeom prst="ellipse">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11" name="Rectángulo 10">
            <a:extLst>
              <a:ext uri="{FF2B5EF4-FFF2-40B4-BE49-F238E27FC236}">
                <a16:creationId xmlns:a16="http://schemas.microsoft.com/office/drawing/2014/main" id="{BCF6F013-0D12-4AFE-8C4D-E9E7B92EAE7F}"/>
              </a:ext>
            </a:extLst>
          </p:cNvPr>
          <p:cNvSpPr/>
          <p:nvPr/>
        </p:nvSpPr>
        <p:spPr>
          <a:xfrm>
            <a:off x="9810200" y="1293032"/>
            <a:ext cx="1848398" cy="461665"/>
          </a:xfrm>
          <a:prstGeom prst="rect">
            <a:avLst/>
          </a:prstGeom>
          <a:noFill/>
        </p:spPr>
        <p:txBody>
          <a:bodyPr wrap="square" lIns="91440" tIns="45720" rIns="91440" bIns="45720">
            <a:spAutoFit/>
          </a:bodyPr>
          <a:lstStyle/>
          <a:p>
            <a:pPr algn="ctr"/>
            <a:r>
              <a:rPr lang="es-ES" sz="2400" b="0" cap="none" spc="0" dirty="0">
                <a:ln w="0"/>
                <a:solidFill>
                  <a:schemeClr val="tx1"/>
                </a:solidFill>
              </a:rPr>
              <a:t>¿Qué hace?</a:t>
            </a:r>
          </a:p>
        </p:txBody>
      </p:sp>
      <p:sp>
        <p:nvSpPr>
          <p:cNvPr id="13" name="Rectángulo 12">
            <a:extLst>
              <a:ext uri="{FF2B5EF4-FFF2-40B4-BE49-F238E27FC236}">
                <a16:creationId xmlns:a16="http://schemas.microsoft.com/office/drawing/2014/main" id="{95A6D71A-F68F-4296-95BB-401F5598A474}"/>
              </a:ext>
            </a:extLst>
          </p:cNvPr>
          <p:cNvSpPr/>
          <p:nvPr/>
        </p:nvSpPr>
        <p:spPr>
          <a:xfrm>
            <a:off x="9810200" y="4909392"/>
            <a:ext cx="1848398" cy="830997"/>
          </a:xfrm>
          <a:prstGeom prst="rect">
            <a:avLst/>
          </a:prstGeom>
          <a:noFill/>
        </p:spPr>
        <p:txBody>
          <a:bodyPr wrap="square" lIns="91440" tIns="45720" rIns="91440" bIns="45720">
            <a:spAutoFit/>
          </a:bodyPr>
          <a:lstStyle/>
          <a:p>
            <a:pPr algn="ctr"/>
            <a:r>
              <a:rPr lang="es-ES" sz="2400" b="0" cap="none" spc="0" dirty="0">
                <a:ln w="0"/>
                <a:solidFill>
                  <a:schemeClr val="tx1"/>
                </a:solidFill>
              </a:rPr>
              <a:t>¿Para qué lo hace?</a:t>
            </a:r>
          </a:p>
        </p:txBody>
      </p:sp>
    </p:spTree>
    <p:extLst>
      <p:ext uri="{BB962C8B-B14F-4D97-AF65-F5344CB8AC3E}">
        <p14:creationId xmlns:p14="http://schemas.microsoft.com/office/powerpoint/2010/main" val="3296407643"/>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D595359F-6F96-48B5-8155-F33BDC36284A}"/>
              </a:ext>
            </a:extLst>
          </p:cNvPr>
          <p:cNvSpPr>
            <a:spLocks noGrp="1"/>
          </p:cNvSpPr>
          <p:nvPr>
            <p:ph type="title"/>
          </p:nvPr>
        </p:nvSpPr>
        <p:spPr/>
        <p:txBody>
          <a:bodyPr/>
          <a:lstStyle/>
          <a:p>
            <a:pPr algn="ctr"/>
            <a:r>
              <a:rPr lang="es-MX" dirty="0"/>
              <a:t>k) Matriz de consistencia</a:t>
            </a:r>
          </a:p>
        </p:txBody>
      </p:sp>
      <p:sp>
        <p:nvSpPr>
          <p:cNvPr id="6" name="Marcador de texto 5">
            <a:extLst>
              <a:ext uri="{FF2B5EF4-FFF2-40B4-BE49-F238E27FC236}">
                <a16:creationId xmlns:a16="http://schemas.microsoft.com/office/drawing/2014/main" id="{2CD33B8E-E3FF-432A-9DD7-7AE1152D4A39}"/>
              </a:ext>
            </a:extLst>
          </p:cNvPr>
          <p:cNvSpPr>
            <a:spLocks noGrp="1"/>
          </p:cNvSpPr>
          <p:nvPr>
            <p:ph type="body" sz="half" idx="1"/>
          </p:nvPr>
        </p:nvSpPr>
        <p:spPr>
          <a:xfrm>
            <a:off x="4785359" y="726141"/>
            <a:ext cx="6568441" cy="5450823"/>
          </a:xfrm>
        </p:spPr>
        <p:txBody>
          <a:bodyPr>
            <a:normAutofit/>
          </a:bodyPr>
          <a:lstStyle/>
          <a:p>
            <a:pPr algn="just">
              <a:lnSpc>
                <a:spcPct val="200000"/>
              </a:lnSpc>
            </a:pPr>
            <a:r>
              <a:rPr lang="es-MX" dirty="0"/>
              <a:t>Muestra la propuesta de </a:t>
            </a:r>
            <a:r>
              <a:rPr lang="es-MX" u="sng" dirty="0"/>
              <a:t>hilos conductores</a:t>
            </a:r>
            <a:r>
              <a:rPr lang="es-MX" dirty="0"/>
              <a:t>; éstos se refieren a la acción gubernamental y representan las líneas de investigación de las auditorías. Se elabora en forma de matriz para que, de cada hilo, se pueda identificar la especificidad de sus normas y objetivos, al tiempo que se aprecie el modo en el que todos los elementos se relacionan.</a:t>
            </a:r>
          </a:p>
        </p:txBody>
      </p:sp>
      <p:sp>
        <p:nvSpPr>
          <p:cNvPr id="4" name="Marcador de número de diapositiva 3">
            <a:extLst>
              <a:ext uri="{FF2B5EF4-FFF2-40B4-BE49-F238E27FC236}">
                <a16:creationId xmlns:a16="http://schemas.microsoft.com/office/drawing/2014/main" id="{08FBE48C-6FF2-46F7-8DF5-239910761791}"/>
              </a:ext>
            </a:extLst>
          </p:cNvPr>
          <p:cNvSpPr>
            <a:spLocks noGrp="1"/>
          </p:cNvSpPr>
          <p:nvPr>
            <p:ph type="sldNum" sz="quarter" idx="2"/>
          </p:nvPr>
        </p:nvSpPr>
        <p:spPr/>
        <p:txBody>
          <a:bodyPr/>
          <a:lstStyle/>
          <a:p>
            <a:fld id="{86CB4B4D-7CA3-9044-876B-883B54F8677D}" type="slidenum">
              <a:rPr lang="es-MX" smtClean="0"/>
              <a:t>42</a:t>
            </a:fld>
            <a:endParaRPr lang="es-MX"/>
          </a:p>
        </p:txBody>
      </p:sp>
      <p:sp>
        <p:nvSpPr>
          <p:cNvPr id="7" name="Rectángulo 6">
            <a:extLst>
              <a:ext uri="{FF2B5EF4-FFF2-40B4-BE49-F238E27FC236}">
                <a16:creationId xmlns:a16="http://schemas.microsoft.com/office/drawing/2014/main" id="{D04386FE-EA7D-492A-9BC6-D1EBE4C749DC}"/>
              </a:ext>
            </a:extLst>
          </p:cNvPr>
          <p:cNvSpPr/>
          <p:nvPr/>
        </p:nvSpPr>
        <p:spPr>
          <a:xfrm>
            <a:off x="1232624" y="2108218"/>
            <a:ext cx="2381616" cy="830997"/>
          </a:xfrm>
          <a:prstGeom prst="rect">
            <a:avLst/>
          </a:prstGeom>
          <a:noFill/>
        </p:spPr>
        <p:txBody>
          <a:bodyPr wrap="square" lIns="91440" tIns="45720" rIns="91440" bIns="45720">
            <a:spAutoFit/>
          </a:bodyPr>
          <a:lstStyle/>
          <a:p>
            <a:pPr algn="ctr"/>
            <a:r>
              <a:rPr lang="es-ES" sz="2400" b="0" u="sng" cap="none" spc="0" dirty="0">
                <a:ln w="0"/>
                <a:solidFill>
                  <a:schemeClr val="tx1"/>
                </a:solidFill>
              </a:rPr>
              <a:t>Hilos</a:t>
            </a:r>
            <a:r>
              <a:rPr lang="es-ES" sz="2400" b="0" cap="none" spc="0" dirty="0">
                <a:ln w="0"/>
                <a:solidFill>
                  <a:schemeClr val="tx1"/>
                </a:solidFill>
              </a:rPr>
              <a:t> y sub hilos </a:t>
            </a:r>
            <a:r>
              <a:rPr lang="es-ES" sz="2400" b="0" u="sng" cap="none" spc="0" dirty="0">
                <a:ln w="0"/>
                <a:solidFill>
                  <a:schemeClr val="tx1"/>
                </a:solidFill>
              </a:rPr>
              <a:t>conductores</a:t>
            </a:r>
            <a:r>
              <a:rPr lang="es-ES" sz="2400" b="0" cap="none" spc="0" dirty="0">
                <a:ln w="0"/>
                <a:solidFill>
                  <a:schemeClr val="tx1"/>
                </a:solidFill>
              </a:rPr>
              <a:t>:</a:t>
            </a:r>
          </a:p>
        </p:txBody>
      </p:sp>
      <p:sp>
        <p:nvSpPr>
          <p:cNvPr id="8" name="CuadroTexto 7">
            <a:extLst>
              <a:ext uri="{FF2B5EF4-FFF2-40B4-BE49-F238E27FC236}">
                <a16:creationId xmlns:a16="http://schemas.microsoft.com/office/drawing/2014/main" id="{BABFA179-1EEF-4891-B77C-DFCB11A4BA00}"/>
              </a:ext>
            </a:extLst>
          </p:cNvPr>
          <p:cNvSpPr txBox="1"/>
          <p:nvPr/>
        </p:nvSpPr>
        <p:spPr>
          <a:xfrm>
            <a:off x="493505" y="2939215"/>
            <a:ext cx="3598047" cy="3139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Se refieren a la acción gubernamental y representan las líneas de investigación de las auditorías.</a:t>
            </a:r>
          </a:p>
          <a:p>
            <a:pPr marL="0" marR="0" indent="0" algn="just" defTabSz="914400" rtl="0" fontAlgn="auto" latinLnBrk="0" hangingPunct="0">
              <a:lnSpc>
                <a:spcPct val="100000"/>
              </a:lnSpc>
              <a:spcBef>
                <a:spcPts val="0"/>
              </a:spcBef>
              <a:spcAft>
                <a:spcPts val="0"/>
              </a:spcAft>
              <a:buClrTx/>
              <a:buSzTx/>
              <a:buFontTx/>
              <a:buNone/>
              <a:tabLst/>
            </a:pPr>
            <a:endParaRPr lang="es-MX" dirty="0"/>
          </a:p>
          <a:p>
            <a:pPr marL="0" marR="0" indent="0" algn="just"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Cada hilo identifica la especificidad de las normas y objetivos del programa (principales componentes), al tiempo que se aprecie el modo en el que todos los elementos se relacionan.</a:t>
            </a:r>
          </a:p>
        </p:txBody>
      </p:sp>
    </p:spTree>
    <p:extLst>
      <p:ext uri="{BB962C8B-B14F-4D97-AF65-F5344CB8AC3E}">
        <p14:creationId xmlns:p14="http://schemas.microsoft.com/office/powerpoint/2010/main" val="1475046372"/>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48AD0D-3F0C-44BB-912D-A1BD0DDC27AB}"/>
              </a:ext>
            </a:extLst>
          </p:cNvPr>
          <p:cNvSpPr>
            <a:spLocks noGrp="1"/>
          </p:cNvSpPr>
          <p:nvPr>
            <p:ph type="title"/>
          </p:nvPr>
        </p:nvSpPr>
        <p:spPr/>
        <p:txBody>
          <a:bodyPr/>
          <a:lstStyle/>
          <a:p>
            <a:pPr algn="ctr"/>
            <a:r>
              <a:rPr lang="es-MX" dirty="0"/>
              <a:t>Matriz de consistencia</a:t>
            </a:r>
          </a:p>
        </p:txBody>
      </p:sp>
      <p:sp>
        <p:nvSpPr>
          <p:cNvPr id="3" name="Marcador de texto 2">
            <a:extLst>
              <a:ext uri="{FF2B5EF4-FFF2-40B4-BE49-F238E27FC236}">
                <a16:creationId xmlns:a16="http://schemas.microsoft.com/office/drawing/2014/main" id="{6CB364F6-D6DA-45B2-9B4F-91A4BC57B09A}"/>
              </a:ext>
            </a:extLst>
          </p:cNvPr>
          <p:cNvSpPr>
            <a:spLocks noGrp="1"/>
          </p:cNvSpPr>
          <p:nvPr>
            <p:ph type="body" sz="half" idx="1"/>
          </p:nvPr>
        </p:nvSpPr>
        <p:spPr>
          <a:xfrm>
            <a:off x="4785359" y="1209039"/>
            <a:ext cx="6568441" cy="1260477"/>
          </a:xfrm>
        </p:spPr>
        <p:txBody>
          <a:bodyPr/>
          <a:lstStyle/>
          <a:p>
            <a:pPr marL="342900" indent="-342900" algn="just">
              <a:buFont typeface="Wingdings" panose="05000000000000000000" pitchFamily="2" charset="2"/>
              <a:buChar char="q"/>
            </a:pPr>
            <a:r>
              <a:rPr lang="es-MX" dirty="0"/>
              <a:t>Renglones, que corresponden a los hilos conductores.</a:t>
            </a:r>
          </a:p>
          <a:p>
            <a:pPr marL="342900" indent="-342900" algn="just">
              <a:buFont typeface="Wingdings" panose="05000000000000000000" pitchFamily="2" charset="2"/>
              <a:buChar char="q"/>
            </a:pPr>
            <a:r>
              <a:rPr lang="es-MX" dirty="0"/>
              <a:t>Columnas:</a:t>
            </a:r>
          </a:p>
        </p:txBody>
      </p:sp>
      <p:sp>
        <p:nvSpPr>
          <p:cNvPr id="4" name="Marcador de número de diapositiva 3">
            <a:extLst>
              <a:ext uri="{FF2B5EF4-FFF2-40B4-BE49-F238E27FC236}">
                <a16:creationId xmlns:a16="http://schemas.microsoft.com/office/drawing/2014/main" id="{4FC7E578-E1E1-4B87-A13B-D579B0215DE8}"/>
              </a:ext>
            </a:extLst>
          </p:cNvPr>
          <p:cNvSpPr>
            <a:spLocks noGrp="1"/>
          </p:cNvSpPr>
          <p:nvPr>
            <p:ph type="sldNum" sz="quarter" idx="2"/>
          </p:nvPr>
        </p:nvSpPr>
        <p:spPr/>
        <p:txBody>
          <a:bodyPr/>
          <a:lstStyle/>
          <a:p>
            <a:fld id="{86CB4B4D-7CA3-9044-876B-883B54F8677D}" type="slidenum">
              <a:rPr lang="es-MX" smtClean="0"/>
              <a:t>43</a:t>
            </a:fld>
            <a:endParaRPr lang="es-MX"/>
          </a:p>
        </p:txBody>
      </p:sp>
      <p:sp>
        <p:nvSpPr>
          <p:cNvPr id="5" name="Marcador de texto 2">
            <a:extLst>
              <a:ext uri="{FF2B5EF4-FFF2-40B4-BE49-F238E27FC236}">
                <a16:creationId xmlns:a16="http://schemas.microsoft.com/office/drawing/2014/main" id="{12FF16BD-CE7F-4B01-9CD0-D49B228D0225}"/>
              </a:ext>
            </a:extLst>
          </p:cNvPr>
          <p:cNvSpPr txBox="1">
            <a:spLocks/>
          </p:cNvSpPr>
          <p:nvPr/>
        </p:nvSpPr>
        <p:spPr>
          <a:xfrm>
            <a:off x="5163671" y="2546188"/>
            <a:ext cx="6190128" cy="38581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404040"/>
                </a:solidFill>
                <a:uFillTx/>
                <a:latin typeface="Montserrat SemiBold"/>
                <a:ea typeface="Montserrat SemiBold"/>
                <a:cs typeface="Montserrat SemiBold"/>
                <a:sym typeface="Montserrat SemiBold"/>
              </a:defRPr>
            </a:lvl1pPr>
            <a:lvl2pPr marL="685800" marR="0" indent="-2286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2pPr>
            <a:lvl3pPr marL="1188719" marR="0" indent="-274319"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3pPr>
            <a:lvl4pPr marL="1676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4pPr>
            <a:lvl5pPr marL="21336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5pPr>
            <a:lvl6pPr marL="25908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6pPr>
            <a:lvl7pPr marL="30480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7pPr>
            <a:lvl8pPr marL="35052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8pPr>
            <a:lvl9pPr marL="3962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9pPr>
          </a:lstStyle>
          <a:p>
            <a:pPr marL="342900" indent="-342900" algn="just" hangingPunct="1">
              <a:buFont typeface="Wingdings" panose="05000000000000000000" pitchFamily="2" charset="2"/>
              <a:buChar char="§"/>
            </a:pPr>
            <a:r>
              <a:rPr lang="es-MX" dirty="0"/>
              <a:t>Problema público;</a:t>
            </a:r>
          </a:p>
          <a:p>
            <a:pPr marL="342900" indent="-342900" algn="just" hangingPunct="1">
              <a:buFont typeface="Wingdings" panose="05000000000000000000" pitchFamily="2" charset="2"/>
              <a:buChar char="§"/>
            </a:pPr>
            <a:r>
              <a:rPr lang="es-MX" dirty="0"/>
              <a:t>Marco legal y normativo;</a:t>
            </a:r>
          </a:p>
          <a:p>
            <a:pPr marL="342900" indent="-342900" algn="just" hangingPunct="1">
              <a:buFont typeface="Wingdings" panose="05000000000000000000" pitchFamily="2" charset="2"/>
              <a:buChar char="§"/>
            </a:pPr>
            <a:r>
              <a:rPr lang="es-MX" dirty="0"/>
              <a:t>Marco programático presupuestario;</a:t>
            </a:r>
          </a:p>
          <a:p>
            <a:pPr marL="342900" indent="-342900" algn="just" hangingPunct="1">
              <a:buFont typeface="Wingdings" panose="05000000000000000000" pitchFamily="2" charset="2"/>
              <a:buChar char="§"/>
            </a:pPr>
            <a:r>
              <a:rPr lang="es-MX" dirty="0"/>
              <a:t>Atribuciones del ente por auditar.</a:t>
            </a:r>
          </a:p>
          <a:p>
            <a:pPr marL="342900" indent="-342900" algn="just" hangingPunct="1">
              <a:buFont typeface="Wingdings" panose="05000000000000000000" pitchFamily="2" charset="2"/>
              <a:buChar char="§"/>
            </a:pPr>
            <a:r>
              <a:rPr lang="es-MX" dirty="0"/>
              <a:t>Presupuesto original y ejercido;</a:t>
            </a:r>
          </a:p>
          <a:p>
            <a:pPr marL="342900" indent="-342900" algn="just" hangingPunct="1">
              <a:buFont typeface="Wingdings" panose="05000000000000000000" pitchFamily="2" charset="2"/>
              <a:buChar char="§"/>
            </a:pPr>
            <a:r>
              <a:rPr lang="es-MX" dirty="0"/>
              <a:t>Universales;</a:t>
            </a:r>
          </a:p>
          <a:p>
            <a:pPr marL="342900" indent="-342900" algn="just" hangingPunct="1">
              <a:buFont typeface="Wingdings" panose="05000000000000000000" pitchFamily="2" charset="2"/>
              <a:buChar char="§"/>
            </a:pPr>
            <a:r>
              <a:rPr lang="es-MX" dirty="0"/>
              <a:t>Indicadores; y</a:t>
            </a:r>
          </a:p>
          <a:p>
            <a:pPr marL="342900" indent="-342900" algn="just" hangingPunct="1">
              <a:buFont typeface="Wingdings" panose="05000000000000000000" pitchFamily="2" charset="2"/>
              <a:buChar char="§"/>
            </a:pPr>
            <a:r>
              <a:rPr lang="es-MX" dirty="0"/>
              <a:t>Busilis del hacer y de la teoría del cambio.</a:t>
            </a:r>
          </a:p>
        </p:txBody>
      </p:sp>
    </p:spTree>
    <p:extLst>
      <p:ext uri="{BB962C8B-B14F-4D97-AF65-F5344CB8AC3E}">
        <p14:creationId xmlns:p14="http://schemas.microsoft.com/office/powerpoint/2010/main" val="4002235889"/>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FD3F5C0E-72B3-4B65-A184-08A2A4D05446}"/>
              </a:ext>
            </a:extLst>
          </p:cNvPr>
          <p:cNvSpPr>
            <a:spLocks noGrp="1"/>
          </p:cNvSpPr>
          <p:nvPr>
            <p:ph type="sldNum" sz="quarter" idx="2"/>
          </p:nvPr>
        </p:nvSpPr>
        <p:spPr/>
        <p:txBody>
          <a:bodyPr/>
          <a:lstStyle/>
          <a:p>
            <a:fld id="{86CB4B4D-7CA3-9044-876B-883B54F8677D}" type="slidenum">
              <a:rPr lang="es-MX" smtClean="0"/>
              <a:t>44</a:t>
            </a:fld>
            <a:endParaRPr lang="es-MX"/>
          </a:p>
        </p:txBody>
      </p:sp>
      <p:pic>
        <p:nvPicPr>
          <p:cNvPr id="8" name="Imagen 7">
            <a:extLst>
              <a:ext uri="{FF2B5EF4-FFF2-40B4-BE49-F238E27FC236}">
                <a16:creationId xmlns:a16="http://schemas.microsoft.com/office/drawing/2014/main" id="{B941B71B-8F23-4A6D-AE9E-D70D82F2C6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125" y="1090612"/>
            <a:ext cx="9429750" cy="4676775"/>
          </a:xfrm>
          <a:prstGeom prst="rect">
            <a:avLst/>
          </a:prstGeom>
        </p:spPr>
      </p:pic>
      <p:sp>
        <p:nvSpPr>
          <p:cNvPr id="9" name="Rectángulo 8">
            <a:extLst>
              <a:ext uri="{FF2B5EF4-FFF2-40B4-BE49-F238E27FC236}">
                <a16:creationId xmlns:a16="http://schemas.microsoft.com/office/drawing/2014/main" id="{8CB15E51-D68A-4FA2-AB6E-41677F0CDF18}"/>
              </a:ext>
            </a:extLst>
          </p:cNvPr>
          <p:cNvSpPr/>
          <p:nvPr/>
        </p:nvSpPr>
        <p:spPr>
          <a:xfrm>
            <a:off x="4464966" y="412394"/>
            <a:ext cx="2993127" cy="923330"/>
          </a:xfrm>
          <a:prstGeom prst="rect">
            <a:avLst/>
          </a:prstGeom>
          <a:noFill/>
        </p:spPr>
        <p:txBody>
          <a:bodyPr wrap="none" lIns="91440" tIns="45720" rIns="91440" bIns="45720">
            <a:spAutoFit/>
          </a:bodyPr>
          <a:lstStyle/>
          <a:p>
            <a:pPr algn="ctr"/>
            <a:r>
              <a:rPr lang="es-E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R e c e s o</a:t>
            </a:r>
          </a:p>
        </p:txBody>
      </p:sp>
    </p:spTree>
    <p:extLst>
      <p:ext uri="{BB962C8B-B14F-4D97-AF65-F5344CB8AC3E}">
        <p14:creationId xmlns:p14="http://schemas.microsoft.com/office/powerpoint/2010/main" val="171328282"/>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44F9EA-5CFF-4725-8893-2788DEC6B9E4}"/>
              </a:ext>
            </a:extLst>
          </p:cNvPr>
          <p:cNvSpPr>
            <a:spLocks noGrp="1"/>
          </p:cNvSpPr>
          <p:nvPr>
            <p:ph type="title"/>
          </p:nvPr>
        </p:nvSpPr>
        <p:spPr/>
        <p:txBody>
          <a:bodyPr/>
          <a:lstStyle/>
          <a:p>
            <a:r>
              <a:rPr lang="es-MX" dirty="0"/>
              <a:t>Tarea no. 3</a:t>
            </a:r>
          </a:p>
        </p:txBody>
      </p:sp>
      <p:sp>
        <p:nvSpPr>
          <p:cNvPr id="3" name="Marcador de texto 2">
            <a:extLst>
              <a:ext uri="{FF2B5EF4-FFF2-40B4-BE49-F238E27FC236}">
                <a16:creationId xmlns:a16="http://schemas.microsoft.com/office/drawing/2014/main" id="{F16E1E69-41FE-4B94-A2FB-D79641AA4919}"/>
              </a:ext>
            </a:extLst>
          </p:cNvPr>
          <p:cNvSpPr>
            <a:spLocks noGrp="1"/>
          </p:cNvSpPr>
          <p:nvPr>
            <p:ph type="body" sz="half" idx="1"/>
          </p:nvPr>
        </p:nvSpPr>
        <p:spPr/>
        <p:txBody>
          <a:bodyPr/>
          <a:lstStyle/>
          <a:p>
            <a:pPr algn="ctr"/>
            <a:r>
              <a:rPr lang="es-MX" dirty="0"/>
              <a:t>Incisos a, b, c y d</a:t>
            </a:r>
          </a:p>
        </p:txBody>
      </p:sp>
      <p:sp>
        <p:nvSpPr>
          <p:cNvPr id="4" name="Marcador de número de diapositiva 3">
            <a:extLst>
              <a:ext uri="{FF2B5EF4-FFF2-40B4-BE49-F238E27FC236}">
                <a16:creationId xmlns:a16="http://schemas.microsoft.com/office/drawing/2014/main" id="{9A74D0AA-49C2-4B34-8F62-E1A163D4B05B}"/>
              </a:ext>
            </a:extLst>
          </p:cNvPr>
          <p:cNvSpPr>
            <a:spLocks noGrp="1"/>
          </p:cNvSpPr>
          <p:nvPr>
            <p:ph type="sldNum" sz="quarter" idx="2"/>
          </p:nvPr>
        </p:nvSpPr>
        <p:spPr/>
        <p:txBody>
          <a:bodyPr/>
          <a:lstStyle/>
          <a:p>
            <a:fld id="{86CB4B4D-7CA3-9044-876B-883B54F8677D}" type="slidenum">
              <a:rPr lang="es-MX" smtClean="0"/>
              <a:t>45</a:t>
            </a:fld>
            <a:endParaRPr lang="es-MX"/>
          </a:p>
        </p:txBody>
      </p:sp>
      <p:sp>
        <p:nvSpPr>
          <p:cNvPr id="5" name="Rectángulo 4">
            <a:extLst>
              <a:ext uri="{FF2B5EF4-FFF2-40B4-BE49-F238E27FC236}">
                <a16:creationId xmlns:a16="http://schemas.microsoft.com/office/drawing/2014/main" id="{CAD3CA8B-2EA9-4537-B1C5-A82B69548D47}"/>
              </a:ext>
            </a:extLst>
          </p:cNvPr>
          <p:cNvSpPr/>
          <p:nvPr/>
        </p:nvSpPr>
        <p:spPr>
          <a:xfrm>
            <a:off x="4992614" y="4035882"/>
            <a:ext cx="2502608" cy="923330"/>
          </a:xfrm>
          <a:prstGeom prst="rect">
            <a:avLst/>
          </a:prstGeom>
          <a:noFill/>
        </p:spPr>
        <p:txBody>
          <a:bodyPr wrap="non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rPr>
              <a:t>Avances</a:t>
            </a:r>
          </a:p>
        </p:txBody>
      </p:sp>
    </p:spTree>
    <p:extLst>
      <p:ext uri="{BB962C8B-B14F-4D97-AF65-F5344CB8AC3E}">
        <p14:creationId xmlns:p14="http://schemas.microsoft.com/office/powerpoint/2010/main" val="1033602618"/>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BF412E7-74F4-4748-B3B8-0C867867ACF6}"/>
              </a:ext>
            </a:extLst>
          </p:cNvPr>
          <p:cNvSpPr>
            <a:spLocks noGrp="1"/>
          </p:cNvSpPr>
          <p:nvPr>
            <p:ph type="title"/>
          </p:nvPr>
        </p:nvSpPr>
        <p:spPr/>
        <p:txBody>
          <a:bodyPr/>
          <a:lstStyle/>
          <a:p>
            <a:pPr algn="ctr"/>
            <a:r>
              <a:rPr lang="es-MX" dirty="0"/>
              <a:t>DGRPF</a:t>
            </a:r>
            <a:br>
              <a:rPr lang="es-MX" dirty="0"/>
            </a:br>
            <a:r>
              <a:rPr lang="es-MX" dirty="0"/>
              <a:t>art. 15</a:t>
            </a:r>
          </a:p>
        </p:txBody>
      </p:sp>
      <p:sp>
        <p:nvSpPr>
          <p:cNvPr id="6" name="Marcador de texto 5">
            <a:extLst>
              <a:ext uri="{FF2B5EF4-FFF2-40B4-BE49-F238E27FC236}">
                <a16:creationId xmlns:a16="http://schemas.microsoft.com/office/drawing/2014/main" id="{23420A8E-77BC-4ED5-8DE2-CBEE0043371C}"/>
              </a:ext>
            </a:extLst>
          </p:cNvPr>
          <p:cNvSpPr>
            <a:spLocks noGrp="1"/>
          </p:cNvSpPr>
          <p:nvPr>
            <p:ph type="body" sz="half" idx="1"/>
          </p:nvPr>
        </p:nvSpPr>
        <p:spPr/>
        <p:txBody>
          <a:bodyPr>
            <a:normAutofit lnSpcReduction="10000"/>
          </a:bodyPr>
          <a:lstStyle/>
          <a:p>
            <a:pPr algn="just">
              <a:lnSpc>
                <a:spcPct val="200000"/>
              </a:lnSpc>
            </a:pPr>
            <a:r>
              <a:rPr lang="es-MX" dirty="0"/>
              <a:t>“El personal comisionado, </a:t>
            </a:r>
            <a:r>
              <a:rPr lang="es-MX" b="1" dirty="0"/>
              <a:t>antes</a:t>
            </a:r>
            <a:r>
              <a:rPr lang="es-MX" dirty="0"/>
              <a:t> de practicar el acto de fiscalización, deberá elaborar la </a:t>
            </a:r>
            <a:r>
              <a:rPr lang="es-MX" u="sng" dirty="0"/>
              <a:t>guía del acto de fiscalización</a:t>
            </a:r>
            <a:r>
              <a:rPr lang="es-MX" dirty="0"/>
              <a:t>, en la que se establezcan los </a:t>
            </a:r>
            <a:r>
              <a:rPr lang="es-MX" b="1" dirty="0"/>
              <a:t>procedimientos y pruebas de auditoría</a:t>
            </a:r>
            <a:r>
              <a:rPr lang="es-MX" dirty="0"/>
              <a:t>, se describan los objetivos específicos, las actividades y el tiempo estimado para su ejecución y se determinen el </a:t>
            </a:r>
            <a:r>
              <a:rPr lang="es-MX" b="1" dirty="0"/>
              <a:t>universo, muestra y alcance</a:t>
            </a:r>
            <a:r>
              <a:rPr lang="es-MX" dirty="0"/>
              <a:t>.</a:t>
            </a:r>
          </a:p>
        </p:txBody>
      </p:sp>
      <p:sp>
        <p:nvSpPr>
          <p:cNvPr id="4" name="Marcador de número de diapositiva 3">
            <a:extLst>
              <a:ext uri="{FF2B5EF4-FFF2-40B4-BE49-F238E27FC236}">
                <a16:creationId xmlns:a16="http://schemas.microsoft.com/office/drawing/2014/main" id="{00D7261E-3228-4FCF-925B-4A8A3CAFAF09}"/>
              </a:ext>
            </a:extLst>
          </p:cNvPr>
          <p:cNvSpPr>
            <a:spLocks noGrp="1"/>
          </p:cNvSpPr>
          <p:nvPr>
            <p:ph type="sldNum" sz="quarter" idx="2"/>
          </p:nvPr>
        </p:nvSpPr>
        <p:spPr/>
        <p:txBody>
          <a:bodyPr/>
          <a:lstStyle/>
          <a:p>
            <a:fld id="{86CB4B4D-7CA3-9044-876B-883B54F8677D}" type="slidenum">
              <a:rPr lang="es-MX" smtClean="0"/>
              <a:t>46</a:t>
            </a:fld>
            <a:endParaRPr lang="es-MX"/>
          </a:p>
        </p:txBody>
      </p:sp>
    </p:spTree>
    <p:extLst>
      <p:ext uri="{BB962C8B-B14F-4D97-AF65-F5344CB8AC3E}">
        <p14:creationId xmlns:p14="http://schemas.microsoft.com/office/powerpoint/2010/main" val="585066872"/>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60D176-04C0-4D54-9752-AA7A411DBC7B}"/>
              </a:ext>
            </a:extLst>
          </p:cNvPr>
          <p:cNvSpPr>
            <a:spLocks noGrp="1"/>
          </p:cNvSpPr>
          <p:nvPr>
            <p:ph type="title"/>
          </p:nvPr>
        </p:nvSpPr>
        <p:spPr>
          <a:xfrm>
            <a:off x="441045" y="554846"/>
            <a:ext cx="1061010" cy="5308097"/>
          </a:xfrm>
        </p:spPr>
        <p:txBody>
          <a:bodyPr vert="vert270">
            <a:normAutofit/>
          </a:bodyPr>
          <a:lstStyle/>
          <a:p>
            <a:pPr algn="ctr"/>
            <a:r>
              <a:rPr lang="es-MX" sz="2800" b="1" dirty="0"/>
              <a:t>Propuesta de diseño de la auditoría</a:t>
            </a:r>
          </a:p>
        </p:txBody>
      </p:sp>
      <p:sp>
        <p:nvSpPr>
          <p:cNvPr id="6" name="Rectángulo: esquinas redondeadas 5">
            <a:hlinkClick r:id="rId2" action="ppaction://hlinksldjump"/>
            <a:extLst>
              <a:ext uri="{FF2B5EF4-FFF2-40B4-BE49-F238E27FC236}">
                <a16:creationId xmlns:a16="http://schemas.microsoft.com/office/drawing/2014/main" id="{52FBA2C7-7564-4313-A3D6-A0AF42582A2A}"/>
              </a:ext>
            </a:extLst>
          </p:cNvPr>
          <p:cNvSpPr/>
          <p:nvPr/>
        </p:nvSpPr>
        <p:spPr>
          <a:xfrm>
            <a:off x="1842247" y="432899"/>
            <a:ext cx="9378203" cy="459651"/>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1. Alcance</a:t>
            </a:r>
          </a:p>
        </p:txBody>
      </p:sp>
      <p:sp>
        <p:nvSpPr>
          <p:cNvPr id="8" name="Rectángulo: esquinas redondeadas 7">
            <a:hlinkClick r:id="rId3" action="ppaction://hlinksldjump"/>
            <a:extLst>
              <a:ext uri="{FF2B5EF4-FFF2-40B4-BE49-F238E27FC236}">
                <a16:creationId xmlns:a16="http://schemas.microsoft.com/office/drawing/2014/main" id="{D6F40BDA-3660-4744-87D0-F66DF2C52BFA}"/>
              </a:ext>
            </a:extLst>
          </p:cNvPr>
          <p:cNvSpPr/>
          <p:nvPr/>
        </p:nvSpPr>
        <p:spPr>
          <a:xfrm>
            <a:off x="1842247" y="1007584"/>
            <a:ext cx="9378203" cy="396721"/>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2. Objetivo de la auditoría</a:t>
            </a:r>
          </a:p>
        </p:txBody>
      </p:sp>
      <p:sp>
        <p:nvSpPr>
          <p:cNvPr id="9" name="Rectángulo: esquinas redondeadas 8">
            <a:hlinkClick r:id="rId4" action="ppaction://hlinksldjump"/>
            <a:extLst>
              <a:ext uri="{FF2B5EF4-FFF2-40B4-BE49-F238E27FC236}">
                <a16:creationId xmlns:a16="http://schemas.microsoft.com/office/drawing/2014/main" id="{1E8AE9B3-97B9-422C-B017-2A909FC46982}"/>
              </a:ext>
            </a:extLst>
          </p:cNvPr>
          <p:cNvSpPr/>
          <p:nvPr/>
        </p:nvSpPr>
        <p:spPr>
          <a:xfrm>
            <a:off x="1842247" y="1483392"/>
            <a:ext cx="9378203" cy="516058"/>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3. Hipótesis de trabajo</a:t>
            </a:r>
          </a:p>
        </p:txBody>
      </p:sp>
      <p:sp>
        <p:nvSpPr>
          <p:cNvPr id="10" name="Rectángulo: esquinas redondeadas 9">
            <a:extLst>
              <a:ext uri="{FF2B5EF4-FFF2-40B4-BE49-F238E27FC236}">
                <a16:creationId xmlns:a16="http://schemas.microsoft.com/office/drawing/2014/main" id="{0D7F181D-EE6A-4018-A1C2-84F3D5E61FF8}"/>
              </a:ext>
            </a:extLst>
          </p:cNvPr>
          <p:cNvSpPr/>
          <p:nvPr/>
        </p:nvSpPr>
        <p:spPr>
          <a:xfrm>
            <a:off x="1842246" y="2078719"/>
            <a:ext cx="9378203" cy="516058"/>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4. Consecuencia social esperada</a:t>
            </a:r>
          </a:p>
        </p:txBody>
      </p:sp>
      <p:sp>
        <p:nvSpPr>
          <p:cNvPr id="11" name="Rectángulo: esquinas redondeadas 10">
            <a:extLst>
              <a:ext uri="{FF2B5EF4-FFF2-40B4-BE49-F238E27FC236}">
                <a16:creationId xmlns:a16="http://schemas.microsoft.com/office/drawing/2014/main" id="{18396CCD-BCEF-4EB2-8EB0-8EF09379B5D1}"/>
              </a:ext>
            </a:extLst>
          </p:cNvPr>
          <p:cNvSpPr/>
          <p:nvPr/>
        </p:nvSpPr>
        <p:spPr>
          <a:xfrm>
            <a:off x="1842245" y="2696891"/>
            <a:ext cx="9378203" cy="42963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5. Congruencia entre el busilis, el objetivo de la auditoría y la hipótesis general de trabajo</a:t>
            </a:r>
          </a:p>
        </p:txBody>
      </p:sp>
      <p:sp>
        <p:nvSpPr>
          <p:cNvPr id="12" name="Rectángulo: esquinas redondeadas 11">
            <a:hlinkClick r:id="rId5" action="ppaction://hlinksldjump"/>
            <a:extLst>
              <a:ext uri="{FF2B5EF4-FFF2-40B4-BE49-F238E27FC236}">
                <a16:creationId xmlns:a16="http://schemas.microsoft.com/office/drawing/2014/main" id="{5FC6D953-CBDB-4766-91B3-FB4E0D26F36C}"/>
              </a:ext>
            </a:extLst>
          </p:cNvPr>
          <p:cNvSpPr/>
          <p:nvPr/>
        </p:nvSpPr>
        <p:spPr>
          <a:xfrm>
            <a:off x="1842244" y="3208895"/>
            <a:ext cx="9378203" cy="516059"/>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6. Tablas del </a:t>
            </a:r>
            <a:r>
              <a:rPr lang="es-MX" i="1" dirty="0" err="1"/>
              <a:t>Onus</a:t>
            </a:r>
            <a:r>
              <a:rPr lang="es-MX" i="1" dirty="0"/>
              <a:t> Probandi</a:t>
            </a:r>
            <a:endParaRPr lang="es-MX" dirty="0"/>
          </a:p>
        </p:txBody>
      </p:sp>
      <p:sp>
        <p:nvSpPr>
          <p:cNvPr id="13" name="Rectángulo: esquinas redondeadas 12">
            <a:hlinkClick r:id="rId6" action="ppaction://hlinksldjump"/>
            <a:extLst>
              <a:ext uri="{FF2B5EF4-FFF2-40B4-BE49-F238E27FC236}">
                <a16:creationId xmlns:a16="http://schemas.microsoft.com/office/drawing/2014/main" id="{C73B2DA9-EF45-492B-A200-6D898C0F1C96}"/>
              </a:ext>
            </a:extLst>
          </p:cNvPr>
          <p:cNvSpPr/>
          <p:nvPr/>
        </p:nvSpPr>
        <p:spPr>
          <a:xfrm>
            <a:off x="1842243" y="3791383"/>
            <a:ext cx="9378203" cy="516059"/>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7. Mapa de la auditoría</a:t>
            </a:r>
          </a:p>
        </p:txBody>
      </p:sp>
      <p:sp>
        <p:nvSpPr>
          <p:cNvPr id="14" name="Rectángulo: esquinas redondeadas 13">
            <a:extLst>
              <a:ext uri="{FF2B5EF4-FFF2-40B4-BE49-F238E27FC236}">
                <a16:creationId xmlns:a16="http://schemas.microsoft.com/office/drawing/2014/main" id="{30946580-EB25-4313-9E2D-A8541DCB29F4}"/>
              </a:ext>
            </a:extLst>
          </p:cNvPr>
          <p:cNvSpPr/>
          <p:nvPr/>
        </p:nvSpPr>
        <p:spPr>
          <a:xfrm>
            <a:off x="1842242" y="4373871"/>
            <a:ext cx="9378203" cy="590549"/>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8. Programa de trabajo</a:t>
            </a:r>
          </a:p>
        </p:txBody>
      </p:sp>
      <p:sp>
        <p:nvSpPr>
          <p:cNvPr id="15" name="Rectángulo: esquinas redondeadas 14">
            <a:extLst>
              <a:ext uri="{FF2B5EF4-FFF2-40B4-BE49-F238E27FC236}">
                <a16:creationId xmlns:a16="http://schemas.microsoft.com/office/drawing/2014/main" id="{2A440330-38FC-456D-B803-4819EFCDAFAA}"/>
              </a:ext>
            </a:extLst>
          </p:cNvPr>
          <p:cNvSpPr/>
          <p:nvPr/>
        </p:nvSpPr>
        <p:spPr>
          <a:xfrm>
            <a:off x="1842241" y="5018465"/>
            <a:ext cx="9378203" cy="459651"/>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9. Integración del equipo auditor</a:t>
            </a:r>
          </a:p>
        </p:txBody>
      </p:sp>
      <p:sp>
        <p:nvSpPr>
          <p:cNvPr id="16" name="Rectángulo: esquinas redondeadas 15">
            <a:extLst>
              <a:ext uri="{FF2B5EF4-FFF2-40B4-BE49-F238E27FC236}">
                <a16:creationId xmlns:a16="http://schemas.microsoft.com/office/drawing/2014/main" id="{F956767E-26CA-4644-9E1E-B78C48C4380C}"/>
              </a:ext>
            </a:extLst>
          </p:cNvPr>
          <p:cNvSpPr/>
          <p:nvPr/>
        </p:nvSpPr>
        <p:spPr>
          <a:xfrm>
            <a:off x="1842241" y="5559538"/>
            <a:ext cx="9378209" cy="435248"/>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10. Manifestación de no existencia de conflicto de intereses</a:t>
            </a:r>
          </a:p>
        </p:txBody>
      </p:sp>
    </p:spTree>
    <p:extLst>
      <p:ext uri="{BB962C8B-B14F-4D97-AF65-F5344CB8AC3E}">
        <p14:creationId xmlns:p14="http://schemas.microsoft.com/office/powerpoint/2010/main" val="1500194958"/>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28CEF171-72B8-4B1F-8378-53431A0573CF}"/>
              </a:ext>
            </a:extLst>
          </p:cNvPr>
          <p:cNvSpPr>
            <a:spLocks noGrp="1"/>
          </p:cNvSpPr>
          <p:nvPr>
            <p:ph type="title"/>
          </p:nvPr>
        </p:nvSpPr>
        <p:spPr/>
        <p:txBody>
          <a:bodyPr/>
          <a:lstStyle/>
          <a:p>
            <a:pPr algn="ctr"/>
            <a:r>
              <a:rPr lang="es-MX" dirty="0"/>
              <a:t>1. Alcance </a:t>
            </a:r>
            <a:br>
              <a:rPr lang="es-MX" dirty="0"/>
            </a:br>
            <a:r>
              <a:rPr lang="es-MX" dirty="0"/>
              <a:t>de la AD</a:t>
            </a:r>
          </a:p>
        </p:txBody>
      </p:sp>
      <p:sp>
        <p:nvSpPr>
          <p:cNvPr id="6" name="Marcador de texto 5">
            <a:extLst>
              <a:ext uri="{FF2B5EF4-FFF2-40B4-BE49-F238E27FC236}">
                <a16:creationId xmlns:a16="http://schemas.microsoft.com/office/drawing/2014/main" id="{35343607-45A8-4750-BE7F-CDC704814932}"/>
              </a:ext>
            </a:extLst>
          </p:cNvPr>
          <p:cNvSpPr>
            <a:spLocks noGrp="1"/>
          </p:cNvSpPr>
          <p:nvPr>
            <p:ph type="body" sz="half" idx="1"/>
          </p:nvPr>
        </p:nvSpPr>
        <p:spPr/>
        <p:txBody>
          <a:bodyPr/>
          <a:lstStyle/>
          <a:p>
            <a:r>
              <a:rPr lang="es-MX" dirty="0"/>
              <a:t>Se compone de dos elementos:</a:t>
            </a:r>
          </a:p>
          <a:p>
            <a:endParaRPr lang="es-MX" dirty="0"/>
          </a:p>
          <a:p>
            <a:pPr marL="457200" indent="-457200" algn="just">
              <a:lnSpc>
                <a:spcPct val="150000"/>
              </a:lnSpc>
              <a:buFont typeface="+mj-lt"/>
              <a:buAutoNum type="alphaLcParenR"/>
            </a:pPr>
            <a:r>
              <a:rPr lang="es-MX" dirty="0"/>
              <a:t>Alcance </a:t>
            </a:r>
            <a:r>
              <a:rPr lang="es-MX" b="1" dirty="0"/>
              <a:t>temporal</a:t>
            </a:r>
            <a:r>
              <a:rPr lang="es-MX" dirty="0"/>
              <a:t>: el periodo a revisar y otro periodo de referencia para fines comparativos de la revisión.</a:t>
            </a:r>
          </a:p>
          <a:p>
            <a:pPr marL="457200" indent="-457200" algn="just">
              <a:lnSpc>
                <a:spcPct val="150000"/>
              </a:lnSpc>
              <a:buFont typeface="+mj-lt"/>
              <a:buAutoNum type="alphaLcParenR"/>
            </a:pPr>
            <a:r>
              <a:rPr lang="es-MX" dirty="0"/>
              <a:t>Alcance </a:t>
            </a:r>
            <a:r>
              <a:rPr lang="es-MX" b="1" dirty="0"/>
              <a:t>temático</a:t>
            </a:r>
            <a:r>
              <a:rPr lang="es-MX" dirty="0"/>
              <a:t>: se define a partir de los hilos conductos del programa por auditar.</a:t>
            </a:r>
          </a:p>
        </p:txBody>
      </p:sp>
      <p:sp>
        <p:nvSpPr>
          <p:cNvPr id="4" name="Marcador de número de diapositiva 3">
            <a:extLst>
              <a:ext uri="{FF2B5EF4-FFF2-40B4-BE49-F238E27FC236}">
                <a16:creationId xmlns:a16="http://schemas.microsoft.com/office/drawing/2014/main" id="{9851DA03-CDAC-4581-9308-535E7DC2472B}"/>
              </a:ext>
            </a:extLst>
          </p:cNvPr>
          <p:cNvSpPr>
            <a:spLocks noGrp="1"/>
          </p:cNvSpPr>
          <p:nvPr>
            <p:ph type="sldNum" sz="quarter" idx="2"/>
          </p:nvPr>
        </p:nvSpPr>
        <p:spPr/>
        <p:txBody>
          <a:bodyPr/>
          <a:lstStyle/>
          <a:p>
            <a:fld id="{86CB4B4D-7CA3-9044-876B-883B54F8677D}" type="slidenum">
              <a:rPr lang="es-MX" smtClean="0"/>
              <a:t>48</a:t>
            </a:fld>
            <a:endParaRPr lang="es-MX"/>
          </a:p>
        </p:txBody>
      </p:sp>
    </p:spTree>
    <p:extLst>
      <p:ext uri="{BB962C8B-B14F-4D97-AF65-F5344CB8AC3E}">
        <p14:creationId xmlns:p14="http://schemas.microsoft.com/office/powerpoint/2010/main" val="163337052"/>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BC0ED4-7530-415C-9637-EB56A5314432}"/>
              </a:ext>
            </a:extLst>
          </p:cNvPr>
          <p:cNvSpPr>
            <a:spLocks noGrp="1"/>
          </p:cNvSpPr>
          <p:nvPr>
            <p:ph type="title"/>
          </p:nvPr>
        </p:nvSpPr>
        <p:spPr>
          <a:xfrm>
            <a:off x="838200" y="365125"/>
            <a:ext cx="10515600" cy="566053"/>
          </a:xfrm>
        </p:spPr>
        <p:txBody>
          <a:bodyPr>
            <a:normAutofit/>
          </a:bodyPr>
          <a:lstStyle/>
          <a:p>
            <a:pPr algn="ctr"/>
            <a:r>
              <a:rPr lang="es-MX" sz="2800" b="1" dirty="0"/>
              <a:t>Alcance</a:t>
            </a:r>
          </a:p>
        </p:txBody>
      </p:sp>
      <p:sp>
        <p:nvSpPr>
          <p:cNvPr id="5" name="Elipse 4">
            <a:extLst>
              <a:ext uri="{FF2B5EF4-FFF2-40B4-BE49-F238E27FC236}">
                <a16:creationId xmlns:a16="http://schemas.microsoft.com/office/drawing/2014/main" id="{68BC6BD7-253F-4B96-9EB9-2CFA518B6127}"/>
              </a:ext>
            </a:extLst>
          </p:cNvPr>
          <p:cNvSpPr/>
          <p:nvPr/>
        </p:nvSpPr>
        <p:spPr>
          <a:xfrm>
            <a:off x="939566" y="1929468"/>
            <a:ext cx="2072081" cy="1979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t>Temporalidad de la revisión</a:t>
            </a:r>
          </a:p>
        </p:txBody>
      </p:sp>
      <p:sp>
        <p:nvSpPr>
          <p:cNvPr id="6" name="Elipse 5">
            <a:extLst>
              <a:ext uri="{FF2B5EF4-FFF2-40B4-BE49-F238E27FC236}">
                <a16:creationId xmlns:a16="http://schemas.microsoft.com/office/drawing/2014/main" id="{D01F1ACC-47D6-4F83-9108-C68796817A85}"/>
              </a:ext>
            </a:extLst>
          </p:cNvPr>
          <p:cNvSpPr/>
          <p:nvPr/>
        </p:nvSpPr>
        <p:spPr>
          <a:xfrm>
            <a:off x="8758106" y="1627464"/>
            <a:ext cx="1963024" cy="17784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t>Profundidad temática</a:t>
            </a:r>
          </a:p>
        </p:txBody>
      </p:sp>
      <p:cxnSp>
        <p:nvCxnSpPr>
          <p:cNvPr id="8" name="Conector recto de flecha 7">
            <a:extLst>
              <a:ext uri="{FF2B5EF4-FFF2-40B4-BE49-F238E27FC236}">
                <a16:creationId xmlns:a16="http://schemas.microsoft.com/office/drawing/2014/main" id="{93C81BB0-7DB0-4181-9352-D54179F04773}"/>
              </a:ext>
            </a:extLst>
          </p:cNvPr>
          <p:cNvCxnSpPr>
            <a:cxnSpLocks/>
            <a:stCxn id="5" idx="6"/>
          </p:cNvCxnSpPr>
          <p:nvPr/>
        </p:nvCxnSpPr>
        <p:spPr>
          <a:xfrm flipV="1">
            <a:off x="3011647" y="2323751"/>
            <a:ext cx="1266738" cy="59561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2952998C-2C3B-44A8-9E9C-4730507A1EFE}"/>
              </a:ext>
            </a:extLst>
          </p:cNvPr>
          <p:cNvSpPr txBox="1"/>
          <p:nvPr/>
        </p:nvSpPr>
        <p:spPr>
          <a:xfrm>
            <a:off x="4429387" y="2030136"/>
            <a:ext cx="2764090" cy="369332"/>
          </a:xfrm>
          <a:prstGeom prst="rect">
            <a:avLst/>
          </a:prstGeom>
          <a:noFill/>
        </p:spPr>
        <p:txBody>
          <a:bodyPr wrap="none" rtlCol="0">
            <a:spAutoFit/>
          </a:bodyPr>
          <a:lstStyle/>
          <a:p>
            <a:r>
              <a:rPr lang="es-MX" dirty="0"/>
              <a:t>Ejercicio objeto de revisión.</a:t>
            </a:r>
          </a:p>
        </p:txBody>
      </p:sp>
      <p:sp>
        <p:nvSpPr>
          <p:cNvPr id="11" name="CuadroTexto 10">
            <a:extLst>
              <a:ext uri="{FF2B5EF4-FFF2-40B4-BE49-F238E27FC236}">
                <a16:creationId xmlns:a16="http://schemas.microsoft.com/office/drawing/2014/main" id="{6803298E-AB5C-41E3-A53D-8628D77C72D3}"/>
              </a:ext>
            </a:extLst>
          </p:cNvPr>
          <p:cNvSpPr txBox="1"/>
          <p:nvPr/>
        </p:nvSpPr>
        <p:spPr>
          <a:xfrm>
            <a:off x="4429387" y="4682455"/>
            <a:ext cx="4815281" cy="923330"/>
          </a:xfrm>
          <a:prstGeom prst="rect">
            <a:avLst/>
          </a:prstGeom>
          <a:noFill/>
        </p:spPr>
        <p:txBody>
          <a:bodyPr wrap="square" rtlCol="0">
            <a:spAutoFit/>
          </a:bodyPr>
          <a:lstStyle/>
          <a:p>
            <a:pPr algn="just"/>
            <a:r>
              <a:rPr lang="es-MX" dirty="0"/>
              <a:t>Se define partiendo de los hilos conductores, se puede agregar subconjuntos, hay que desarrollarlos brevemente los aspectos a revisar.</a:t>
            </a:r>
          </a:p>
        </p:txBody>
      </p:sp>
      <p:cxnSp>
        <p:nvCxnSpPr>
          <p:cNvPr id="13" name="Conector recto de flecha 12">
            <a:extLst>
              <a:ext uri="{FF2B5EF4-FFF2-40B4-BE49-F238E27FC236}">
                <a16:creationId xmlns:a16="http://schemas.microsoft.com/office/drawing/2014/main" id="{53B998C0-6EB6-482D-BD55-C8B6FBEB7806}"/>
              </a:ext>
            </a:extLst>
          </p:cNvPr>
          <p:cNvCxnSpPr>
            <a:cxnSpLocks/>
          </p:cNvCxnSpPr>
          <p:nvPr/>
        </p:nvCxnSpPr>
        <p:spPr>
          <a:xfrm flipH="1">
            <a:off x="7298422" y="3132806"/>
            <a:ext cx="1870747" cy="154964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8251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7D3446-1F33-4CB3-89D8-99FEAFA94DC1}"/>
              </a:ext>
            </a:extLst>
          </p:cNvPr>
          <p:cNvSpPr>
            <a:spLocks noGrp="1"/>
          </p:cNvSpPr>
          <p:nvPr>
            <p:ph type="title"/>
          </p:nvPr>
        </p:nvSpPr>
        <p:spPr/>
        <p:txBody>
          <a:bodyPr/>
          <a:lstStyle/>
          <a:p>
            <a:pPr algn="ctr"/>
            <a:r>
              <a:rPr lang="es-MX" dirty="0"/>
              <a:t>Repaso 3</a:t>
            </a:r>
          </a:p>
        </p:txBody>
      </p:sp>
      <p:sp>
        <p:nvSpPr>
          <p:cNvPr id="3" name="Marcador de texto 2">
            <a:extLst>
              <a:ext uri="{FF2B5EF4-FFF2-40B4-BE49-F238E27FC236}">
                <a16:creationId xmlns:a16="http://schemas.microsoft.com/office/drawing/2014/main" id="{71A99E5D-2B8E-4758-8E15-D36EFFA31BCF}"/>
              </a:ext>
            </a:extLst>
          </p:cNvPr>
          <p:cNvSpPr>
            <a:spLocks noGrp="1"/>
          </p:cNvSpPr>
          <p:nvPr>
            <p:ph type="body" sz="half" idx="1"/>
          </p:nvPr>
        </p:nvSpPr>
        <p:spPr/>
        <p:txBody>
          <a:bodyPr/>
          <a:lstStyle/>
          <a:p>
            <a:pPr marL="342900" indent="-342900">
              <a:buFont typeface="Arial" panose="020B0604020202020204" pitchFamily="34" charset="0"/>
              <a:buChar char="•"/>
            </a:pPr>
            <a:r>
              <a:rPr lang="es-MX" dirty="0"/>
              <a:t>Mencione 3 fuentes de información para planear el PAF.</a:t>
            </a:r>
          </a:p>
          <a:p>
            <a:pPr marL="342900" indent="-342900">
              <a:buFont typeface="Arial" panose="020B0604020202020204" pitchFamily="34" charset="0"/>
              <a:buChar char="•"/>
            </a:pPr>
            <a:r>
              <a:rPr lang="es-MX" dirty="0"/>
              <a:t>Mencione 3 criterios para analizar la información en la planeación del PAF.</a:t>
            </a:r>
          </a:p>
          <a:p>
            <a:pPr marL="342900" indent="-342900">
              <a:buFont typeface="Arial" panose="020B0604020202020204" pitchFamily="34" charset="0"/>
              <a:buChar char="•"/>
            </a:pPr>
            <a:r>
              <a:rPr lang="es-MX" dirty="0"/>
              <a:t>Mencione los 3 criterios de selección de temas (rubros) para programar el PAF.</a:t>
            </a:r>
          </a:p>
        </p:txBody>
      </p:sp>
      <p:sp>
        <p:nvSpPr>
          <p:cNvPr id="4" name="Marcador de número de diapositiva 3">
            <a:extLst>
              <a:ext uri="{FF2B5EF4-FFF2-40B4-BE49-F238E27FC236}">
                <a16:creationId xmlns:a16="http://schemas.microsoft.com/office/drawing/2014/main" id="{4308202D-3500-4FEA-8598-B3699EFB3787}"/>
              </a:ext>
            </a:extLst>
          </p:cNvPr>
          <p:cNvSpPr>
            <a:spLocks noGrp="1"/>
          </p:cNvSpPr>
          <p:nvPr>
            <p:ph type="sldNum" sz="quarter" idx="2"/>
          </p:nvPr>
        </p:nvSpPr>
        <p:spPr/>
        <p:txBody>
          <a:bodyPr/>
          <a:lstStyle/>
          <a:p>
            <a:fld id="{86CB4B4D-7CA3-9044-876B-883B54F8677D}" type="slidenum">
              <a:rPr lang="es-MX" smtClean="0"/>
              <a:t>5</a:t>
            </a:fld>
            <a:endParaRPr lang="es-MX"/>
          </a:p>
        </p:txBody>
      </p:sp>
    </p:spTree>
    <p:extLst>
      <p:ext uri="{BB962C8B-B14F-4D97-AF65-F5344CB8AC3E}">
        <p14:creationId xmlns:p14="http://schemas.microsoft.com/office/powerpoint/2010/main" val="3309336610"/>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685AC9-8140-47A4-813D-1BBB4539F2F4}"/>
              </a:ext>
            </a:extLst>
          </p:cNvPr>
          <p:cNvSpPr>
            <a:spLocks noGrp="1"/>
          </p:cNvSpPr>
          <p:nvPr>
            <p:ph type="title"/>
          </p:nvPr>
        </p:nvSpPr>
        <p:spPr/>
        <p:txBody>
          <a:bodyPr/>
          <a:lstStyle/>
          <a:p>
            <a:pPr algn="ctr"/>
            <a:r>
              <a:rPr lang="es-MX" dirty="0"/>
              <a:t>Hilos y sub hilos</a:t>
            </a:r>
            <a:br>
              <a:rPr lang="es-MX" dirty="0"/>
            </a:br>
            <a:r>
              <a:rPr lang="es-MX" dirty="0"/>
              <a:t>conductores</a:t>
            </a:r>
          </a:p>
        </p:txBody>
      </p:sp>
      <p:sp>
        <p:nvSpPr>
          <p:cNvPr id="3" name="Marcador de texto 2">
            <a:extLst>
              <a:ext uri="{FF2B5EF4-FFF2-40B4-BE49-F238E27FC236}">
                <a16:creationId xmlns:a16="http://schemas.microsoft.com/office/drawing/2014/main" id="{FA4AA840-9EF2-4417-8A14-1F7CD181D2BA}"/>
              </a:ext>
            </a:extLst>
          </p:cNvPr>
          <p:cNvSpPr>
            <a:spLocks noGrp="1"/>
          </p:cNvSpPr>
          <p:nvPr>
            <p:ph type="body" sz="half" idx="1"/>
          </p:nvPr>
        </p:nvSpPr>
        <p:spPr/>
        <p:txBody>
          <a:bodyPr/>
          <a:lstStyle/>
          <a:p>
            <a:pPr algn="just">
              <a:lnSpc>
                <a:spcPct val="200000"/>
              </a:lnSpc>
            </a:pPr>
            <a:r>
              <a:rPr lang="es-MX" dirty="0"/>
              <a:t>Se refieren a la </a:t>
            </a:r>
            <a:r>
              <a:rPr lang="es-MX" u="sng" dirty="0"/>
              <a:t>acción gubernamental </a:t>
            </a:r>
            <a:r>
              <a:rPr lang="es-MX" dirty="0"/>
              <a:t>y </a:t>
            </a:r>
            <a:r>
              <a:rPr lang="es-MX" u="sng" dirty="0"/>
              <a:t>representan las líneas de investigación</a:t>
            </a:r>
            <a:r>
              <a:rPr lang="es-MX" dirty="0"/>
              <a:t> de las auditorías.</a:t>
            </a:r>
          </a:p>
          <a:p>
            <a:pPr algn="just">
              <a:lnSpc>
                <a:spcPct val="200000"/>
              </a:lnSpc>
            </a:pPr>
            <a:r>
              <a:rPr lang="es-MX" u="sng" dirty="0"/>
              <a:t>Cada hilo identifica la especificidad de las normas y objetivos del programa </a:t>
            </a:r>
            <a:r>
              <a:rPr lang="es-MX" dirty="0"/>
              <a:t>(principales componentes), al tiempo que se aprecie el modo en el que todos los elementos se relacionan.</a:t>
            </a:r>
          </a:p>
        </p:txBody>
      </p:sp>
      <p:sp>
        <p:nvSpPr>
          <p:cNvPr id="4" name="Marcador de número de diapositiva 3">
            <a:extLst>
              <a:ext uri="{FF2B5EF4-FFF2-40B4-BE49-F238E27FC236}">
                <a16:creationId xmlns:a16="http://schemas.microsoft.com/office/drawing/2014/main" id="{B20A469B-41C0-42D5-A00B-6CC358E1767A}"/>
              </a:ext>
            </a:extLst>
          </p:cNvPr>
          <p:cNvSpPr>
            <a:spLocks noGrp="1"/>
          </p:cNvSpPr>
          <p:nvPr>
            <p:ph type="sldNum" sz="quarter" idx="2"/>
          </p:nvPr>
        </p:nvSpPr>
        <p:spPr/>
        <p:txBody>
          <a:bodyPr/>
          <a:lstStyle/>
          <a:p>
            <a:fld id="{86CB4B4D-7CA3-9044-876B-883B54F8677D}" type="slidenum">
              <a:rPr lang="es-MX" smtClean="0"/>
              <a:t>50</a:t>
            </a:fld>
            <a:endParaRPr lang="es-MX"/>
          </a:p>
        </p:txBody>
      </p:sp>
      <p:sp>
        <p:nvSpPr>
          <p:cNvPr id="5" name="Rectángulo 4">
            <a:extLst>
              <a:ext uri="{FF2B5EF4-FFF2-40B4-BE49-F238E27FC236}">
                <a16:creationId xmlns:a16="http://schemas.microsoft.com/office/drawing/2014/main" id="{EC19B9BC-4AC3-4D69-BE7C-50B9E229633B}"/>
              </a:ext>
            </a:extLst>
          </p:cNvPr>
          <p:cNvSpPr/>
          <p:nvPr/>
        </p:nvSpPr>
        <p:spPr>
          <a:xfrm>
            <a:off x="445592" y="2628294"/>
            <a:ext cx="3404360" cy="2308324"/>
          </a:xfrm>
          <a:prstGeom prst="rect">
            <a:avLst/>
          </a:prstGeom>
          <a:noFill/>
        </p:spPr>
        <p:txBody>
          <a:bodyPr wrap="square" lIns="91440" tIns="45720" rIns="91440" bIns="45720">
            <a:spAutoFit/>
          </a:bodyPr>
          <a:lstStyle/>
          <a:p>
            <a:pPr algn="ctr"/>
            <a:r>
              <a:rPr lang="es-ES" sz="3600" b="0" cap="none" spc="0" dirty="0">
                <a:ln w="0"/>
                <a:solidFill>
                  <a:schemeClr val="tx1"/>
                </a:solidFill>
                <a:effectLst>
                  <a:outerShdw blurRad="38100" dist="19050" dir="2700000" algn="tl" rotWithShape="0">
                    <a:schemeClr val="dk1">
                      <a:alpha val="40000"/>
                    </a:schemeClr>
                  </a:outerShdw>
                </a:effectLst>
              </a:rPr>
              <a:t>Hilos conductores = componentes del PP</a:t>
            </a:r>
          </a:p>
        </p:txBody>
      </p:sp>
    </p:spTree>
    <p:extLst>
      <p:ext uri="{BB962C8B-B14F-4D97-AF65-F5344CB8AC3E}">
        <p14:creationId xmlns:p14="http://schemas.microsoft.com/office/powerpoint/2010/main" val="3409537542"/>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03FE97-CC30-4DBE-BFAD-1331A16060C5}"/>
              </a:ext>
            </a:extLst>
          </p:cNvPr>
          <p:cNvSpPr>
            <a:spLocks noGrp="1"/>
          </p:cNvSpPr>
          <p:nvPr>
            <p:ph type="title"/>
          </p:nvPr>
        </p:nvSpPr>
        <p:spPr/>
        <p:txBody>
          <a:bodyPr/>
          <a:lstStyle/>
          <a:p>
            <a:pPr algn="ctr"/>
            <a:r>
              <a:rPr lang="es-MX" dirty="0"/>
              <a:t>2. Objetivo </a:t>
            </a:r>
            <a:br>
              <a:rPr lang="es-MX" dirty="0"/>
            </a:br>
            <a:r>
              <a:rPr lang="es-MX" dirty="0"/>
              <a:t>de la AD</a:t>
            </a:r>
          </a:p>
        </p:txBody>
      </p:sp>
      <p:sp>
        <p:nvSpPr>
          <p:cNvPr id="3" name="Marcador de texto 2">
            <a:extLst>
              <a:ext uri="{FF2B5EF4-FFF2-40B4-BE49-F238E27FC236}">
                <a16:creationId xmlns:a16="http://schemas.microsoft.com/office/drawing/2014/main" id="{B076A589-8621-450A-B1CF-E66E36578740}"/>
              </a:ext>
            </a:extLst>
          </p:cNvPr>
          <p:cNvSpPr>
            <a:spLocks noGrp="1"/>
          </p:cNvSpPr>
          <p:nvPr>
            <p:ph type="body" sz="half" idx="1"/>
          </p:nvPr>
        </p:nvSpPr>
        <p:spPr/>
        <p:txBody>
          <a:bodyPr/>
          <a:lstStyle/>
          <a:p>
            <a:pPr>
              <a:lnSpc>
                <a:spcPct val="200000"/>
              </a:lnSpc>
            </a:pPr>
            <a:r>
              <a:rPr lang="es-MX" dirty="0"/>
              <a:t>Se construye con los busilis del hacer y de la teoría del cambio.</a:t>
            </a:r>
          </a:p>
          <a:p>
            <a:pPr algn="just">
              <a:lnSpc>
                <a:spcPct val="200000"/>
              </a:lnSpc>
            </a:pPr>
            <a:r>
              <a:rPr lang="es-MX" dirty="0"/>
              <a:t>Su formulación consiste en precisar lo que se pretende realizar en la auditoría.</a:t>
            </a:r>
          </a:p>
        </p:txBody>
      </p:sp>
      <p:sp>
        <p:nvSpPr>
          <p:cNvPr id="4" name="Marcador de número de diapositiva 3">
            <a:extLst>
              <a:ext uri="{FF2B5EF4-FFF2-40B4-BE49-F238E27FC236}">
                <a16:creationId xmlns:a16="http://schemas.microsoft.com/office/drawing/2014/main" id="{8497F07D-9D0D-4979-9159-617491864C6E}"/>
              </a:ext>
            </a:extLst>
          </p:cNvPr>
          <p:cNvSpPr>
            <a:spLocks noGrp="1"/>
          </p:cNvSpPr>
          <p:nvPr>
            <p:ph type="sldNum" sz="quarter" idx="2"/>
          </p:nvPr>
        </p:nvSpPr>
        <p:spPr/>
        <p:txBody>
          <a:bodyPr/>
          <a:lstStyle/>
          <a:p>
            <a:fld id="{86CB4B4D-7CA3-9044-876B-883B54F8677D}" type="slidenum">
              <a:rPr lang="es-MX" smtClean="0"/>
              <a:t>51</a:t>
            </a:fld>
            <a:endParaRPr lang="es-MX"/>
          </a:p>
        </p:txBody>
      </p:sp>
    </p:spTree>
    <p:extLst>
      <p:ext uri="{BB962C8B-B14F-4D97-AF65-F5344CB8AC3E}">
        <p14:creationId xmlns:p14="http://schemas.microsoft.com/office/powerpoint/2010/main" val="2637133884"/>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9AD46B-5C95-44AB-9C15-19EC0316E515}"/>
              </a:ext>
            </a:extLst>
          </p:cNvPr>
          <p:cNvSpPr>
            <a:spLocks noGrp="1"/>
          </p:cNvSpPr>
          <p:nvPr>
            <p:ph type="title"/>
          </p:nvPr>
        </p:nvSpPr>
        <p:spPr>
          <a:xfrm>
            <a:off x="838200" y="365126"/>
            <a:ext cx="10515600" cy="607998"/>
          </a:xfrm>
        </p:spPr>
        <p:txBody>
          <a:bodyPr>
            <a:normAutofit/>
          </a:bodyPr>
          <a:lstStyle/>
          <a:p>
            <a:pPr algn="ctr"/>
            <a:r>
              <a:rPr lang="es-MX" sz="2800" b="1" dirty="0"/>
              <a:t>Objetivo de la auditoría</a:t>
            </a:r>
          </a:p>
        </p:txBody>
      </p:sp>
      <p:sp>
        <p:nvSpPr>
          <p:cNvPr id="4" name="Pergamino: horizontal 3">
            <a:extLst>
              <a:ext uri="{FF2B5EF4-FFF2-40B4-BE49-F238E27FC236}">
                <a16:creationId xmlns:a16="http://schemas.microsoft.com/office/drawing/2014/main" id="{04CDE905-3475-47B7-B150-816D35BCE52A}"/>
              </a:ext>
            </a:extLst>
          </p:cNvPr>
          <p:cNvSpPr/>
          <p:nvPr/>
        </p:nvSpPr>
        <p:spPr>
          <a:xfrm>
            <a:off x="1585519" y="2080470"/>
            <a:ext cx="2676088" cy="181202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t>Describir el propósito de lo que se pretende fiscalizar; su redacción debe ser clara, precisa y concreta.</a:t>
            </a:r>
          </a:p>
        </p:txBody>
      </p:sp>
      <p:sp>
        <p:nvSpPr>
          <p:cNvPr id="5" name="Globo: flecha hacia arriba 4">
            <a:extLst>
              <a:ext uri="{FF2B5EF4-FFF2-40B4-BE49-F238E27FC236}">
                <a16:creationId xmlns:a16="http://schemas.microsoft.com/office/drawing/2014/main" id="{E51CC3E3-1102-42A5-B369-902DD848CC86}"/>
              </a:ext>
            </a:extLst>
          </p:cNvPr>
          <p:cNvSpPr/>
          <p:nvPr/>
        </p:nvSpPr>
        <p:spPr>
          <a:xfrm>
            <a:off x="1753299" y="4278384"/>
            <a:ext cx="2508308" cy="1442907"/>
          </a:xfrm>
          <a:prstGeom prst="upArrowCallou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tx1"/>
                </a:solidFill>
              </a:rPr>
              <a:t>Al final de la auditoría, debe ser posible asociar los resultados con el objetivo</a:t>
            </a:r>
          </a:p>
        </p:txBody>
      </p:sp>
      <p:sp>
        <p:nvSpPr>
          <p:cNvPr id="6" name="Pergamino: vertical 5">
            <a:extLst>
              <a:ext uri="{FF2B5EF4-FFF2-40B4-BE49-F238E27FC236}">
                <a16:creationId xmlns:a16="http://schemas.microsoft.com/office/drawing/2014/main" id="{4C202E2F-460B-473F-8929-A575BDC2062E}"/>
              </a:ext>
            </a:extLst>
          </p:cNvPr>
          <p:cNvSpPr/>
          <p:nvPr/>
        </p:nvSpPr>
        <p:spPr>
          <a:xfrm>
            <a:off x="6778305" y="2080470"/>
            <a:ext cx="2936146" cy="3263317"/>
          </a:xfrm>
          <a:prstGeom prst="verticalScroll">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El objetivo general se construye con los busilis del hacer y de la teoría del cambio.</a:t>
            </a:r>
          </a:p>
        </p:txBody>
      </p:sp>
    </p:spTree>
    <p:extLst>
      <p:ext uri="{BB962C8B-B14F-4D97-AF65-F5344CB8AC3E}">
        <p14:creationId xmlns:p14="http://schemas.microsoft.com/office/powerpoint/2010/main" val="2624417144"/>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244660-CC6B-456D-8655-0CBE7939F936}"/>
              </a:ext>
            </a:extLst>
          </p:cNvPr>
          <p:cNvSpPr>
            <a:spLocks noGrp="1"/>
          </p:cNvSpPr>
          <p:nvPr>
            <p:ph type="title"/>
          </p:nvPr>
        </p:nvSpPr>
        <p:spPr>
          <a:xfrm>
            <a:off x="838200" y="365125"/>
            <a:ext cx="10515600" cy="642793"/>
          </a:xfrm>
        </p:spPr>
        <p:txBody>
          <a:bodyPr>
            <a:normAutofit/>
          </a:bodyPr>
          <a:lstStyle/>
          <a:p>
            <a:pPr algn="ctr"/>
            <a:r>
              <a:rPr lang="es-MX" sz="2800" b="1" dirty="0"/>
              <a:t>Hipótesis de trabajo</a:t>
            </a:r>
          </a:p>
        </p:txBody>
      </p:sp>
      <p:sp>
        <p:nvSpPr>
          <p:cNvPr id="5" name="CuadroTexto 4">
            <a:extLst>
              <a:ext uri="{FF2B5EF4-FFF2-40B4-BE49-F238E27FC236}">
                <a16:creationId xmlns:a16="http://schemas.microsoft.com/office/drawing/2014/main" id="{C35E5FAF-7733-4D03-9E80-E86E00500C4D}"/>
              </a:ext>
            </a:extLst>
          </p:cNvPr>
          <p:cNvSpPr txBox="1"/>
          <p:nvPr/>
        </p:nvSpPr>
        <p:spPr>
          <a:xfrm>
            <a:off x="1138106" y="1007918"/>
            <a:ext cx="9915787" cy="923330"/>
          </a:xfrm>
          <a:prstGeom prst="rect">
            <a:avLst/>
          </a:prstGeom>
          <a:noFill/>
        </p:spPr>
        <p:txBody>
          <a:bodyPr wrap="square" rtlCol="0">
            <a:spAutoFit/>
          </a:bodyPr>
          <a:lstStyle/>
          <a:p>
            <a:pPr algn="just"/>
            <a:r>
              <a:rPr lang="es-MX" dirty="0"/>
              <a:t>Es un supuesto, una conjetura que se usa como punto de partida en la investigación; es la respuesta anticipada, provisional, explicativa y fundamentada al problema identificado en un trabajo de investigación.</a:t>
            </a:r>
          </a:p>
        </p:txBody>
      </p:sp>
      <p:sp>
        <p:nvSpPr>
          <p:cNvPr id="6" name="Título 1">
            <a:extLst>
              <a:ext uri="{FF2B5EF4-FFF2-40B4-BE49-F238E27FC236}">
                <a16:creationId xmlns:a16="http://schemas.microsoft.com/office/drawing/2014/main" id="{D6C4AC52-B3E0-4F6E-80EC-FD88E5E5E25E}"/>
              </a:ext>
            </a:extLst>
          </p:cNvPr>
          <p:cNvSpPr txBox="1">
            <a:spLocks/>
          </p:cNvSpPr>
          <p:nvPr/>
        </p:nvSpPr>
        <p:spPr>
          <a:xfrm>
            <a:off x="838199" y="2027543"/>
            <a:ext cx="10515600" cy="6427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800" b="1" dirty="0"/>
              <a:t>Consecuencia social esperada</a:t>
            </a:r>
          </a:p>
        </p:txBody>
      </p:sp>
      <p:sp>
        <p:nvSpPr>
          <p:cNvPr id="7" name="CuadroTexto 6">
            <a:extLst>
              <a:ext uri="{FF2B5EF4-FFF2-40B4-BE49-F238E27FC236}">
                <a16:creationId xmlns:a16="http://schemas.microsoft.com/office/drawing/2014/main" id="{2F227808-9025-4A17-BDEB-A6824734659F}"/>
              </a:ext>
            </a:extLst>
          </p:cNvPr>
          <p:cNvSpPr txBox="1"/>
          <p:nvPr/>
        </p:nvSpPr>
        <p:spPr>
          <a:xfrm>
            <a:off x="1138106" y="2574041"/>
            <a:ext cx="9915787" cy="923330"/>
          </a:xfrm>
          <a:prstGeom prst="rect">
            <a:avLst/>
          </a:prstGeom>
          <a:noFill/>
        </p:spPr>
        <p:txBody>
          <a:bodyPr wrap="square" rtlCol="0">
            <a:spAutoFit/>
          </a:bodyPr>
          <a:lstStyle/>
          <a:p>
            <a:pPr algn="just"/>
            <a:r>
              <a:rPr lang="es-MX" dirty="0"/>
              <a:t>Constituye un posicionamiento sobre el efecto de la actuación gubernamental, no sobre los datos particulares ni aislados; se debe construir siempre con miras a la teoría del cambio. Es una interpretación profesional que requiere una visión integral de la auditoría; no una visión de resultados particulares.</a:t>
            </a:r>
          </a:p>
        </p:txBody>
      </p:sp>
      <p:sp>
        <p:nvSpPr>
          <p:cNvPr id="8" name="Título 1">
            <a:extLst>
              <a:ext uri="{FF2B5EF4-FFF2-40B4-BE49-F238E27FC236}">
                <a16:creationId xmlns:a16="http://schemas.microsoft.com/office/drawing/2014/main" id="{31931F76-1EC5-4A2B-B822-4892E8136AB2}"/>
              </a:ext>
            </a:extLst>
          </p:cNvPr>
          <p:cNvSpPr txBox="1">
            <a:spLocks/>
          </p:cNvSpPr>
          <p:nvPr/>
        </p:nvSpPr>
        <p:spPr>
          <a:xfrm>
            <a:off x="838199" y="3722472"/>
            <a:ext cx="10515600" cy="6427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800" b="1" dirty="0"/>
              <a:t>Congruencia entre el busilis, el objetivo de la auditoría y la hipótesis</a:t>
            </a:r>
          </a:p>
        </p:txBody>
      </p:sp>
      <p:sp>
        <p:nvSpPr>
          <p:cNvPr id="9" name="CuadroTexto 8">
            <a:extLst>
              <a:ext uri="{FF2B5EF4-FFF2-40B4-BE49-F238E27FC236}">
                <a16:creationId xmlns:a16="http://schemas.microsoft.com/office/drawing/2014/main" id="{77DA61A6-BF23-47AD-8B98-FF979AE2F10B}"/>
              </a:ext>
            </a:extLst>
          </p:cNvPr>
          <p:cNvSpPr txBox="1"/>
          <p:nvPr/>
        </p:nvSpPr>
        <p:spPr>
          <a:xfrm>
            <a:off x="1138105" y="4261626"/>
            <a:ext cx="9915787" cy="923330"/>
          </a:xfrm>
          <a:prstGeom prst="rect">
            <a:avLst/>
          </a:prstGeom>
          <a:noFill/>
        </p:spPr>
        <p:txBody>
          <a:bodyPr wrap="square" rtlCol="0">
            <a:spAutoFit/>
          </a:bodyPr>
          <a:lstStyle/>
          <a:p>
            <a:pPr algn="just"/>
            <a:r>
              <a:rPr lang="es-MX" dirty="0"/>
              <a:t>Se deberá elaborar un esquema conceptual para identificar la congruencia en el busilis, el objetivo y la hipótesis. Con ello se demostrará que la auditoría tiene un diseño adecuado y se comprendieron los elementos esenciales del programa y/o política por auditar.</a:t>
            </a:r>
          </a:p>
        </p:txBody>
      </p:sp>
    </p:spTree>
    <p:extLst>
      <p:ext uri="{BB962C8B-B14F-4D97-AF65-F5344CB8AC3E}">
        <p14:creationId xmlns:p14="http://schemas.microsoft.com/office/powerpoint/2010/main" val="2497913450"/>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19037C-D11F-4A9E-8077-FBAC27344BF7}"/>
              </a:ext>
            </a:extLst>
          </p:cNvPr>
          <p:cNvSpPr>
            <a:spLocks noGrp="1"/>
          </p:cNvSpPr>
          <p:nvPr>
            <p:ph type="title"/>
          </p:nvPr>
        </p:nvSpPr>
        <p:spPr>
          <a:xfrm>
            <a:off x="274317" y="578800"/>
            <a:ext cx="4036424" cy="2473681"/>
          </a:xfrm>
        </p:spPr>
        <p:txBody>
          <a:bodyPr>
            <a:normAutofit/>
          </a:bodyPr>
          <a:lstStyle/>
          <a:p>
            <a:pPr algn="ctr"/>
            <a:r>
              <a:rPr lang="es-MX" dirty="0"/>
              <a:t>¿Dónde se ubican </a:t>
            </a:r>
            <a:br>
              <a:rPr lang="es-MX" dirty="0"/>
            </a:br>
            <a:r>
              <a:rPr lang="es-MX" dirty="0"/>
              <a:t>los procedimientos de auditoría en una AD?</a:t>
            </a:r>
          </a:p>
        </p:txBody>
      </p:sp>
      <p:sp>
        <p:nvSpPr>
          <p:cNvPr id="4" name="Marcador de número de diapositiva 3">
            <a:extLst>
              <a:ext uri="{FF2B5EF4-FFF2-40B4-BE49-F238E27FC236}">
                <a16:creationId xmlns:a16="http://schemas.microsoft.com/office/drawing/2014/main" id="{7355F386-926B-4A10-87EE-A78ABEC5B949}"/>
              </a:ext>
            </a:extLst>
          </p:cNvPr>
          <p:cNvSpPr>
            <a:spLocks noGrp="1"/>
          </p:cNvSpPr>
          <p:nvPr>
            <p:ph type="sldNum" sz="quarter" idx="2"/>
          </p:nvPr>
        </p:nvSpPr>
        <p:spPr/>
        <p:txBody>
          <a:bodyPr/>
          <a:lstStyle/>
          <a:p>
            <a:fld id="{86CB4B4D-7CA3-9044-876B-883B54F8677D}" type="slidenum">
              <a:rPr lang="es-MX" smtClean="0"/>
              <a:t>54</a:t>
            </a:fld>
            <a:endParaRPr lang="es-MX"/>
          </a:p>
        </p:txBody>
      </p:sp>
      <p:pic>
        <p:nvPicPr>
          <p:cNvPr id="6" name="Imagen 5">
            <a:extLst>
              <a:ext uri="{FF2B5EF4-FFF2-40B4-BE49-F238E27FC236}">
                <a16:creationId xmlns:a16="http://schemas.microsoft.com/office/drawing/2014/main" id="{56303D66-28BC-4180-9DB4-A4E4C319B4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3201" y="1437011"/>
            <a:ext cx="4176153" cy="5101901"/>
          </a:xfrm>
          <a:prstGeom prst="rect">
            <a:avLst/>
          </a:prstGeom>
        </p:spPr>
      </p:pic>
    </p:spTree>
    <p:extLst>
      <p:ext uri="{BB962C8B-B14F-4D97-AF65-F5344CB8AC3E}">
        <p14:creationId xmlns:p14="http://schemas.microsoft.com/office/powerpoint/2010/main" val="1064007414"/>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1D6BE1-6213-4C7C-9C96-BD1A7F94D620}"/>
              </a:ext>
            </a:extLst>
          </p:cNvPr>
          <p:cNvSpPr>
            <a:spLocks noGrp="1"/>
          </p:cNvSpPr>
          <p:nvPr>
            <p:ph type="title"/>
          </p:nvPr>
        </p:nvSpPr>
        <p:spPr>
          <a:xfrm>
            <a:off x="838200" y="365125"/>
            <a:ext cx="10515600" cy="678671"/>
          </a:xfrm>
        </p:spPr>
        <p:txBody>
          <a:bodyPr>
            <a:normAutofit/>
          </a:bodyPr>
          <a:lstStyle/>
          <a:p>
            <a:pPr algn="ctr"/>
            <a:r>
              <a:rPr lang="es-MX" sz="2800" b="1" dirty="0"/>
              <a:t>Procedimientos y técnicas de auditoría</a:t>
            </a:r>
          </a:p>
        </p:txBody>
      </p:sp>
      <p:sp>
        <p:nvSpPr>
          <p:cNvPr id="4" name="Rectángulo: esquinas redondeadas 3">
            <a:extLst>
              <a:ext uri="{FF2B5EF4-FFF2-40B4-BE49-F238E27FC236}">
                <a16:creationId xmlns:a16="http://schemas.microsoft.com/office/drawing/2014/main" id="{FA28E1D6-DA4A-40FD-81B8-738D79CC1FA4}"/>
              </a:ext>
            </a:extLst>
          </p:cNvPr>
          <p:cNvSpPr/>
          <p:nvPr/>
        </p:nvSpPr>
        <p:spPr>
          <a:xfrm>
            <a:off x="6616450" y="2395330"/>
            <a:ext cx="3128890" cy="3474043"/>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r>
              <a:rPr lang="es-MX" sz="2400" dirty="0">
                <a:solidFill>
                  <a:schemeClr val="tx1"/>
                </a:solidFill>
              </a:rPr>
              <a:t>Observación.</a:t>
            </a:r>
          </a:p>
          <a:p>
            <a:pPr marL="285750" indent="-285750" algn="ctr">
              <a:buFontTx/>
              <a:buChar char="-"/>
            </a:pPr>
            <a:r>
              <a:rPr lang="es-MX" sz="2400" dirty="0">
                <a:solidFill>
                  <a:schemeClr val="tx1"/>
                </a:solidFill>
              </a:rPr>
              <a:t>Inspección.</a:t>
            </a:r>
          </a:p>
          <a:p>
            <a:pPr marL="285750" indent="-285750" algn="ctr">
              <a:buFontTx/>
              <a:buChar char="-"/>
            </a:pPr>
            <a:r>
              <a:rPr lang="es-MX" sz="2400" dirty="0">
                <a:solidFill>
                  <a:schemeClr val="tx1"/>
                </a:solidFill>
              </a:rPr>
              <a:t>Confirmación.</a:t>
            </a:r>
          </a:p>
          <a:p>
            <a:pPr marL="285750" indent="-285750" algn="ctr">
              <a:buFontTx/>
              <a:buChar char="-"/>
            </a:pPr>
            <a:r>
              <a:rPr lang="es-MX" sz="2400" dirty="0">
                <a:solidFill>
                  <a:schemeClr val="tx1"/>
                </a:solidFill>
              </a:rPr>
              <a:t>Cálculo.</a:t>
            </a:r>
          </a:p>
          <a:p>
            <a:pPr marL="285750" indent="-285750" algn="ctr">
              <a:buFontTx/>
              <a:buChar char="-"/>
            </a:pPr>
            <a:r>
              <a:rPr lang="es-MX" sz="2400" dirty="0">
                <a:solidFill>
                  <a:schemeClr val="tx1"/>
                </a:solidFill>
              </a:rPr>
              <a:t>Estudio general.</a:t>
            </a:r>
          </a:p>
          <a:p>
            <a:pPr marL="285750" indent="-285750" algn="ctr">
              <a:buFontTx/>
              <a:buChar char="-"/>
            </a:pPr>
            <a:r>
              <a:rPr lang="es-MX" sz="2400" dirty="0">
                <a:solidFill>
                  <a:schemeClr val="tx1"/>
                </a:solidFill>
              </a:rPr>
              <a:t>Análisis.</a:t>
            </a:r>
          </a:p>
          <a:p>
            <a:pPr marL="285750" indent="-285750" algn="ctr">
              <a:buFontTx/>
              <a:buChar char="-"/>
            </a:pPr>
            <a:r>
              <a:rPr lang="es-MX" sz="2400" dirty="0">
                <a:solidFill>
                  <a:schemeClr val="tx1"/>
                </a:solidFill>
              </a:rPr>
              <a:t>Certificación.</a:t>
            </a:r>
          </a:p>
          <a:p>
            <a:pPr marL="285750" indent="-285750" algn="ctr">
              <a:buFontTx/>
              <a:buChar char="-"/>
            </a:pPr>
            <a:r>
              <a:rPr lang="es-MX" sz="2400" dirty="0">
                <a:solidFill>
                  <a:schemeClr val="tx1"/>
                </a:solidFill>
              </a:rPr>
              <a:t>Investigación.</a:t>
            </a:r>
          </a:p>
          <a:p>
            <a:pPr marL="285750" indent="-285750" algn="ctr">
              <a:buFontTx/>
              <a:buChar char="-"/>
            </a:pPr>
            <a:r>
              <a:rPr lang="es-MX" sz="2400" dirty="0">
                <a:solidFill>
                  <a:schemeClr val="tx1"/>
                </a:solidFill>
              </a:rPr>
              <a:t>Declaración.</a:t>
            </a:r>
          </a:p>
        </p:txBody>
      </p:sp>
      <p:sp>
        <p:nvSpPr>
          <p:cNvPr id="3" name="Rectángulo 2">
            <a:extLst>
              <a:ext uri="{FF2B5EF4-FFF2-40B4-BE49-F238E27FC236}">
                <a16:creationId xmlns:a16="http://schemas.microsoft.com/office/drawing/2014/main" id="{0017FFC5-388C-4850-B8A1-9F3B72E5F6DA}"/>
              </a:ext>
            </a:extLst>
          </p:cNvPr>
          <p:cNvSpPr/>
          <p:nvPr/>
        </p:nvSpPr>
        <p:spPr>
          <a:xfrm>
            <a:off x="7203705" y="1132448"/>
            <a:ext cx="1954382" cy="707886"/>
          </a:xfrm>
          <a:prstGeom prst="rect">
            <a:avLst/>
          </a:prstGeom>
          <a:noFill/>
        </p:spPr>
        <p:txBody>
          <a:bodyPr wrap="none" lIns="91440" tIns="45720" rIns="91440" bIns="45720">
            <a:spAutoFit/>
          </a:bodyPr>
          <a:lstStyle/>
          <a:p>
            <a:pPr algn="ctr"/>
            <a:r>
              <a:rPr lang="es-ES" sz="4000" b="0" cap="none" spc="0" dirty="0">
                <a:ln w="0"/>
                <a:solidFill>
                  <a:schemeClr val="tx1"/>
                </a:solidFill>
                <a:effectLst>
                  <a:outerShdw blurRad="38100" dist="19050" dir="2700000" algn="tl" rotWithShape="0">
                    <a:schemeClr val="dk1">
                      <a:alpha val="40000"/>
                    </a:schemeClr>
                  </a:outerShdw>
                </a:effectLst>
              </a:rPr>
              <a:t>Técnicas</a:t>
            </a:r>
          </a:p>
        </p:txBody>
      </p:sp>
      <p:sp>
        <p:nvSpPr>
          <p:cNvPr id="5" name="Flecha: hacia abajo 4">
            <a:extLst>
              <a:ext uri="{FF2B5EF4-FFF2-40B4-BE49-F238E27FC236}">
                <a16:creationId xmlns:a16="http://schemas.microsoft.com/office/drawing/2014/main" id="{AA03DDA9-8BA4-4F88-B9B9-C5577B52A0D8}"/>
              </a:ext>
            </a:extLst>
          </p:cNvPr>
          <p:cNvSpPr/>
          <p:nvPr/>
        </p:nvSpPr>
        <p:spPr>
          <a:xfrm>
            <a:off x="2286606" y="2269151"/>
            <a:ext cx="715618" cy="496957"/>
          </a:xfrm>
          <a:prstGeom prst="downArrow">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6" name="CuadroTexto 5">
            <a:extLst>
              <a:ext uri="{FF2B5EF4-FFF2-40B4-BE49-F238E27FC236}">
                <a16:creationId xmlns:a16="http://schemas.microsoft.com/office/drawing/2014/main" id="{2C76086D-99A6-46F4-9419-5DDF70E38516}"/>
              </a:ext>
            </a:extLst>
          </p:cNvPr>
          <p:cNvSpPr txBox="1"/>
          <p:nvPr/>
        </p:nvSpPr>
        <p:spPr>
          <a:xfrm>
            <a:off x="918622" y="2872408"/>
            <a:ext cx="3451586"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Son el </a:t>
            </a:r>
            <a:r>
              <a:rPr kumimoji="0" lang="es-MX" sz="1800" b="1" i="0" u="none" strike="noStrike" cap="none" spc="0" normalizeH="0" baseline="0" dirty="0">
                <a:ln>
                  <a:noFill/>
                </a:ln>
                <a:solidFill>
                  <a:srgbClr val="000000"/>
                </a:solidFill>
                <a:effectLst/>
                <a:uFillTx/>
                <a:latin typeface="+mj-lt"/>
                <a:ea typeface="+mj-ea"/>
                <a:cs typeface="+mj-cs"/>
                <a:sym typeface="Calibri"/>
              </a:rPr>
              <a:t>conjunto de técnicas y pruebas</a:t>
            </a:r>
            <a:r>
              <a:rPr kumimoji="0" lang="es-MX" sz="1800" b="0" i="0" u="none" strike="noStrike" cap="none" spc="0" normalizeH="0" baseline="0" dirty="0">
                <a:ln>
                  <a:noFill/>
                </a:ln>
                <a:solidFill>
                  <a:srgbClr val="000000"/>
                </a:solidFill>
                <a:effectLst/>
                <a:uFillTx/>
                <a:latin typeface="+mj-lt"/>
                <a:ea typeface="+mj-ea"/>
                <a:cs typeface="+mj-cs"/>
                <a:sym typeface="Calibri"/>
              </a:rPr>
              <a:t> de </a:t>
            </a:r>
            <a:r>
              <a:rPr kumimoji="0" lang="es-MX" sz="1800" b="0" i="0" u="sng" strike="noStrike" cap="none" spc="0" normalizeH="0" baseline="0" dirty="0">
                <a:ln>
                  <a:noFill/>
                </a:ln>
                <a:solidFill>
                  <a:srgbClr val="000000"/>
                </a:solidFill>
                <a:effectLst/>
                <a:uFillTx/>
                <a:latin typeface="+mj-lt"/>
                <a:ea typeface="+mj-ea"/>
                <a:cs typeface="+mj-cs"/>
                <a:sym typeface="Calibri"/>
              </a:rPr>
              <a:t>investigación</a:t>
            </a:r>
            <a:r>
              <a:rPr kumimoji="0" lang="es-MX" sz="1800" b="0" i="0" u="none" strike="noStrike" cap="none" spc="0" normalizeH="0" baseline="0" dirty="0">
                <a:ln>
                  <a:noFill/>
                </a:ln>
                <a:solidFill>
                  <a:srgbClr val="000000"/>
                </a:solidFill>
                <a:effectLst/>
                <a:uFillTx/>
                <a:latin typeface="+mj-lt"/>
                <a:ea typeface="+mj-ea"/>
                <a:cs typeface="+mj-cs"/>
                <a:sym typeface="Calibri"/>
              </a:rPr>
              <a:t>, aplicables a una partida o grupo de hechos o circunstancias relativas a los aspectos sujetos a examen, mediante las cuales el auditor obtiene las bases para fundamentar su opinión.</a:t>
            </a:r>
          </a:p>
        </p:txBody>
      </p:sp>
      <p:sp>
        <p:nvSpPr>
          <p:cNvPr id="7" name="Rectángulo 6">
            <a:extLst>
              <a:ext uri="{FF2B5EF4-FFF2-40B4-BE49-F238E27FC236}">
                <a16:creationId xmlns:a16="http://schemas.microsoft.com/office/drawing/2014/main" id="{6C0335EA-31C9-44E2-8F25-658F2A8C3F8E}"/>
              </a:ext>
            </a:extLst>
          </p:cNvPr>
          <p:cNvSpPr/>
          <p:nvPr/>
        </p:nvSpPr>
        <p:spPr>
          <a:xfrm>
            <a:off x="1157886" y="1592961"/>
            <a:ext cx="3451586" cy="707886"/>
          </a:xfrm>
          <a:prstGeom prst="rect">
            <a:avLst/>
          </a:prstGeom>
          <a:noFill/>
        </p:spPr>
        <p:txBody>
          <a:bodyPr wrap="none" lIns="91440" tIns="45720" rIns="91440" bIns="45720">
            <a:spAutoFit/>
          </a:bodyPr>
          <a:lstStyle/>
          <a:p>
            <a:pPr algn="ctr"/>
            <a:r>
              <a:rPr lang="es-ES" sz="4000" b="0" cap="none" spc="0" dirty="0">
                <a:ln w="0"/>
                <a:solidFill>
                  <a:schemeClr val="tx1"/>
                </a:solidFill>
                <a:effectLst>
                  <a:outerShdw blurRad="38100" dist="19050" dir="2700000" algn="tl" rotWithShape="0">
                    <a:schemeClr val="dk1">
                      <a:alpha val="40000"/>
                    </a:schemeClr>
                  </a:outerShdw>
                </a:effectLst>
              </a:rPr>
              <a:t>Procedimientos</a:t>
            </a:r>
          </a:p>
        </p:txBody>
      </p:sp>
      <p:sp>
        <p:nvSpPr>
          <p:cNvPr id="8" name="Flecha: hacia abajo 7">
            <a:extLst>
              <a:ext uri="{FF2B5EF4-FFF2-40B4-BE49-F238E27FC236}">
                <a16:creationId xmlns:a16="http://schemas.microsoft.com/office/drawing/2014/main" id="{5097A4F8-6190-47AB-9326-9F96B04359F1}"/>
              </a:ext>
            </a:extLst>
          </p:cNvPr>
          <p:cNvSpPr/>
          <p:nvPr/>
        </p:nvSpPr>
        <p:spPr>
          <a:xfrm>
            <a:off x="7823086" y="1803890"/>
            <a:ext cx="715618" cy="496957"/>
          </a:xfrm>
          <a:prstGeom prst="downArrow">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4013606949"/>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773A96-5FB8-43C8-8034-3BB6A77724B8}"/>
              </a:ext>
            </a:extLst>
          </p:cNvPr>
          <p:cNvSpPr>
            <a:spLocks noGrp="1"/>
          </p:cNvSpPr>
          <p:nvPr>
            <p:ph type="title"/>
          </p:nvPr>
        </p:nvSpPr>
        <p:spPr/>
        <p:txBody>
          <a:bodyPr/>
          <a:lstStyle/>
          <a:p>
            <a:pPr algn="ctr"/>
            <a:r>
              <a:rPr lang="es-MX" dirty="0"/>
              <a:t>6. Tablas de </a:t>
            </a:r>
            <a:br>
              <a:rPr lang="es-MX" dirty="0"/>
            </a:br>
            <a:r>
              <a:rPr lang="es-MX" i="1" dirty="0" err="1"/>
              <a:t>onus</a:t>
            </a:r>
            <a:r>
              <a:rPr lang="es-MX" i="1" dirty="0"/>
              <a:t> probandi</a:t>
            </a:r>
            <a:endParaRPr lang="es-MX" dirty="0"/>
          </a:p>
        </p:txBody>
      </p:sp>
      <p:sp>
        <p:nvSpPr>
          <p:cNvPr id="3" name="Marcador de texto 2">
            <a:extLst>
              <a:ext uri="{FF2B5EF4-FFF2-40B4-BE49-F238E27FC236}">
                <a16:creationId xmlns:a16="http://schemas.microsoft.com/office/drawing/2014/main" id="{654CF484-CA80-491C-8785-44487DDE83D1}"/>
              </a:ext>
            </a:extLst>
          </p:cNvPr>
          <p:cNvSpPr>
            <a:spLocks noGrp="1"/>
          </p:cNvSpPr>
          <p:nvPr>
            <p:ph type="body" sz="half" idx="1"/>
          </p:nvPr>
        </p:nvSpPr>
        <p:spPr/>
        <p:txBody>
          <a:bodyPr/>
          <a:lstStyle/>
          <a:p>
            <a:pPr algn="just">
              <a:lnSpc>
                <a:spcPct val="200000"/>
              </a:lnSpc>
            </a:pPr>
            <a:r>
              <a:rPr lang="es-MX" dirty="0"/>
              <a:t>Su diseño utiliza el </a:t>
            </a:r>
            <a:r>
              <a:rPr lang="es-MX" u="sng" dirty="0"/>
              <a:t>método de investigación general</a:t>
            </a:r>
            <a:r>
              <a:rPr lang="es-MX" dirty="0"/>
              <a:t>; parten de los busilis y el objetivo de la auditoría y se organizan por los hilos conductores y vertientes de revisión.</a:t>
            </a:r>
          </a:p>
        </p:txBody>
      </p:sp>
      <p:sp>
        <p:nvSpPr>
          <p:cNvPr id="4" name="Marcador de número de diapositiva 3">
            <a:extLst>
              <a:ext uri="{FF2B5EF4-FFF2-40B4-BE49-F238E27FC236}">
                <a16:creationId xmlns:a16="http://schemas.microsoft.com/office/drawing/2014/main" id="{5A8D4F64-0FE6-40E1-87C3-46EECDC927C9}"/>
              </a:ext>
            </a:extLst>
          </p:cNvPr>
          <p:cNvSpPr>
            <a:spLocks noGrp="1"/>
          </p:cNvSpPr>
          <p:nvPr>
            <p:ph type="sldNum" sz="quarter" idx="2"/>
          </p:nvPr>
        </p:nvSpPr>
        <p:spPr/>
        <p:txBody>
          <a:bodyPr/>
          <a:lstStyle/>
          <a:p>
            <a:fld id="{86CB4B4D-7CA3-9044-876B-883B54F8677D}" type="slidenum">
              <a:rPr lang="es-MX" smtClean="0"/>
              <a:t>56</a:t>
            </a:fld>
            <a:endParaRPr lang="es-MX"/>
          </a:p>
        </p:txBody>
      </p:sp>
      <p:sp>
        <p:nvSpPr>
          <p:cNvPr id="5" name="Rectángulo 4">
            <a:extLst>
              <a:ext uri="{FF2B5EF4-FFF2-40B4-BE49-F238E27FC236}">
                <a16:creationId xmlns:a16="http://schemas.microsoft.com/office/drawing/2014/main" id="{7C9D690D-F155-4B26-A2BD-5DB3B225EDEA}"/>
              </a:ext>
            </a:extLst>
          </p:cNvPr>
          <p:cNvSpPr/>
          <p:nvPr/>
        </p:nvSpPr>
        <p:spPr>
          <a:xfrm>
            <a:off x="495287" y="3264398"/>
            <a:ext cx="3404360" cy="1200329"/>
          </a:xfrm>
          <a:prstGeom prst="rect">
            <a:avLst/>
          </a:prstGeom>
          <a:noFill/>
        </p:spPr>
        <p:txBody>
          <a:bodyPr wrap="square" lIns="91440" tIns="45720" rIns="91440" bIns="45720">
            <a:spAutoFit/>
          </a:bodyPr>
          <a:lstStyle/>
          <a:p>
            <a:pPr algn="ctr"/>
            <a:r>
              <a:rPr lang="es-ES" sz="3600" b="0" cap="none" spc="0" dirty="0">
                <a:ln w="0"/>
                <a:solidFill>
                  <a:schemeClr val="tx1"/>
                </a:solidFill>
                <a:effectLst>
                  <a:outerShdw blurRad="38100" dist="19050" dir="2700000" algn="tl" rotWithShape="0">
                    <a:schemeClr val="dk1">
                      <a:alpha val="40000"/>
                    </a:schemeClr>
                  </a:outerShdw>
                </a:effectLst>
              </a:rPr>
              <a:t>“carga de la prueba”</a:t>
            </a:r>
          </a:p>
        </p:txBody>
      </p:sp>
    </p:spTree>
    <p:extLst>
      <p:ext uri="{BB962C8B-B14F-4D97-AF65-F5344CB8AC3E}">
        <p14:creationId xmlns:p14="http://schemas.microsoft.com/office/powerpoint/2010/main" val="1243587989"/>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2BE92E-48C6-4C53-BBCF-CA485B41E133}"/>
              </a:ext>
            </a:extLst>
          </p:cNvPr>
          <p:cNvSpPr>
            <a:spLocks noGrp="1"/>
          </p:cNvSpPr>
          <p:nvPr>
            <p:ph type="title"/>
          </p:nvPr>
        </p:nvSpPr>
        <p:spPr>
          <a:xfrm>
            <a:off x="838200" y="365126"/>
            <a:ext cx="10515600" cy="557664"/>
          </a:xfrm>
        </p:spPr>
        <p:txBody>
          <a:bodyPr>
            <a:normAutofit/>
          </a:bodyPr>
          <a:lstStyle/>
          <a:p>
            <a:pPr algn="ctr"/>
            <a:r>
              <a:rPr lang="es-MX" sz="2800" b="1" dirty="0"/>
              <a:t>Tablas del </a:t>
            </a:r>
            <a:r>
              <a:rPr lang="es-MX" sz="2800" b="1" i="1" dirty="0" err="1"/>
              <a:t>Onus</a:t>
            </a:r>
            <a:r>
              <a:rPr lang="es-MX" sz="2800" b="1" i="1" dirty="0"/>
              <a:t> Probandi</a:t>
            </a:r>
            <a:endParaRPr lang="es-MX" sz="2800" b="1" dirty="0"/>
          </a:p>
        </p:txBody>
      </p:sp>
      <p:sp>
        <p:nvSpPr>
          <p:cNvPr id="4" name="CuadroTexto 3">
            <a:extLst>
              <a:ext uri="{FF2B5EF4-FFF2-40B4-BE49-F238E27FC236}">
                <a16:creationId xmlns:a16="http://schemas.microsoft.com/office/drawing/2014/main" id="{B2A5BB3A-FA25-451D-8783-80BCE1063037}"/>
              </a:ext>
            </a:extLst>
          </p:cNvPr>
          <p:cNvSpPr txBox="1"/>
          <p:nvPr/>
        </p:nvSpPr>
        <p:spPr>
          <a:xfrm>
            <a:off x="1138106" y="1030467"/>
            <a:ext cx="9915787" cy="923330"/>
          </a:xfrm>
          <a:prstGeom prst="rect">
            <a:avLst/>
          </a:prstGeom>
          <a:noFill/>
        </p:spPr>
        <p:txBody>
          <a:bodyPr wrap="square" rtlCol="0">
            <a:spAutoFit/>
          </a:bodyPr>
          <a:lstStyle/>
          <a:p>
            <a:pPr algn="just"/>
            <a:r>
              <a:rPr lang="es-MX" dirty="0"/>
              <a:t>Para el diseño de la auditoría se utilizará el método de investigación general. Tomando como punto de partida el alcance de la auditoría – organizado por hilos y sub hilos conductores – y los objetivos de la auditoría. Se debe establecer:</a:t>
            </a:r>
          </a:p>
        </p:txBody>
      </p:sp>
      <p:sp>
        <p:nvSpPr>
          <p:cNvPr id="5" name="Rectángulo: esquinas redondeadas 4">
            <a:extLst>
              <a:ext uri="{FF2B5EF4-FFF2-40B4-BE49-F238E27FC236}">
                <a16:creationId xmlns:a16="http://schemas.microsoft.com/office/drawing/2014/main" id="{45235186-5175-4E3F-BB8B-5FF9D7CA7FE5}"/>
              </a:ext>
            </a:extLst>
          </p:cNvPr>
          <p:cNvSpPr/>
          <p:nvPr/>
        </p:nvSpPr>
        <p:spPr>
          <a:xfrm>
            <a:off x="1266738" y="2181138"/>
            <a:ext cx="1937856" cy="8808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Preguntas de auditoría</a:t>
            </a:r>
          </a:p>
        </p:txBody>
      </p:sp>
      <p:sp>
        <p:nvSpPr>
          <p:cNvPr id="6" name="Rectángulo: esquinas redondeadas 5">
            <a:extLst>
              <a:ext uri="{FF2B5EF4-FFF2-40B4-BE49-F238E27FC236}">
                <a16:creationId xmlns:a16="http://schemas.microsoft.com/office/drawing/2014/main" id="{B196727B-98EF-4925-9664-09E442499FB3}"/>
              </a:ext>
            </a:extLst>
          </p:cNvPr>
          <p:cNvSpPr/>
          <p:nvPr/>
        </p:nvSpPr>
        <p:spPr>
          <a:xfrm>
            <a:off x="3591887" y="2181138"/>
            <a:ext cx="1937856" cy="8808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Hipótesis de trabajo</a:t>
            </a:r>
          </a:p>
        </p:txBody>
      </p:sp>
      <p:sp>
        <p:nvSpPr>
          <p:cNvPr id="7" name="Rectángulo: esquinas redondeadas 6">
            <a:extLst>
              <a:ext uri="{FF2B5EF4-FFF2-40B4-BE49-F238E27FC236}">
                <a16:creationId xmlns:a16="http://schemas.microsoft.com/office/drawing/2014/main" id="{3CB2DE14-4207-44AE-9643-327866FB0B13}"/>
              </a:ext>
            </a:extLst>
          </p:cNvPr>
          <p:cNvSpPr/>
          <p:nvPr/>
        </p:nvSpPr>
        <p:spPr>
          <a:xfrm>
            <a:off x="5917036" y="2168555"/>
            <a:ext cx="3092740" cy="8808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Diseño de experimentos para someter a prueba las hipótesis propuestas</a:t>
            </a:r>
          </a:p>
        </p:txBody>
      </p:sp>
      <p:sp>
        <p:nvSpPr>
          <p:cNvPr id="8" name="CuadroTexto 7">
            <a:extLst>
              <a:ext uri="{FF2B5EF4-FFF2-40B4-BE49-F238E27FC236}">
                <a16:creationId xmlns:a16="http://schemas.microsoft.com/office/drawing/2014/main" id="{0829277A-7D68-4E1D-8DAA-8B341E1AA5A8}"/>
              </a:ext>
            </a:extLst>
          </p:cNvPr>
          <p:cNvSpPr txBox="1"/>
          <p:nvPr/>
        </p:nvSpPr>
        <p:spPr>
          <a:xfrm>
            <a:off x="1138105" y="3289323"/>
            <a:ext cx="9915787" cy="646331"/>
          </a:xfrm>
          <a:prstGeom prst="rect">
            <a:avLst/>
          </a:prstGeom>
          <a:noFill/>
        </p:spPr>
        <p:txBody>
          <a:bodyPr wrap="square" rtlCol="0">
            <a:spAutoFit/>
          </a:bodyPr>
          <a:lstStyle/>
          <a:p>
            <a:pPr algn="just"/>
            <a:r>
              <a:rPr lang="es-MX" dirty="0"/>
              <a:t>El diseño se basará en el esquema denominado “Tabla del </a:t>
            </a:r>
            <a:r>
              <a:rPr lang="es-MX" i="1" dirty="0" err="1"/>
              <a:t>Onus</a:t>
            </a:r>
            <a:r>
              <a:rPr lang="es-MX" i="1" dirty="0"/>
              <a:t> Probandi</a:t>
            </a:r>
            <a:r>
              <a:rPr lang="es-MX" dirty="0"/>
              <a:t>”, que es un plano en el que se propone demostrar la carga de la prueba que habrá de sustentarse.</a:t>
            </a:r>
          </a:p>
        </p:txBody>
      </p:sp>
      <p:graphicFrame>
        <p:nvGraphicFramePr>
          <p:cNvPr id="9" name="Tabla 8">
            <a:extLst>
              <a:ext uri="{FF2B5EF4-FFF2-40B4-BE49-F238E27FC236}">
                <a16:creationId xmlns:a16="http://schemas.microsoft.com/office/drawing/2014/main" id="{8D1EB54C-49EB-42C0-A23C-FB45B321AC66}"/>
              </a:ext>
            </a:extLst>
          </p:cNvPr>
          <p:cNvGraphicFramePr>
            <a:graphicFrameLocks noGrp="1"/>
          </p:cNvGraphicFramePr>
          <p:nvPr>
            <p:extLst>
              <p:ext uri="{D42A27DB-BD31-4B8C-83A1-F6EECF244321}">
                <p14:modId xmlns:p14="http://schemas.microsoft.com/office/powerpoint/2010/main" val="2887437732"/>
              </p:ext>
            </p:extLst>
          </p:nvPr>
        </p:nvGraphicFramePr>
        <p:xfrm>
          <a:off x="838198" y="4006027"/>
          <a:ext cx="10515600" cy="2296160"/>
        </p:xfrm>
        <a:graphic>
          <a:graphicData uri="http://schemas.openxmlformats.org/drawingml/2006/table">
            <a:tbl>
              <a:tblPr firstCol="1" bandRow="1">
                <a:tableStyleId>{5C22544A-7EE6-4342-B048-85BDC9FD1C3A}</a:tableStyleId>
              </a:tblPr>
              <a:tblGrid>
                <a:gridCol w="2458672">
                  <a:extLst>
                    <a:ext uri="{9D8B030D-6E8A-4147-A177-3AD203B41FA5}">
                      <a16:colId xmlns:a16="http://schemas.microsoft.com/office/drawing/2014/main" val="2252202211"/>
                    </a:ext>
                  </a:extLst>
                </a:gridCol>
                <a:gridCol w="8056928">
                  <a:extLst>
                    <a:ext uri="{9D8B030D-6E8A-4147-A177-3AD203B41FA5}">
                      <a16:colId xmlns:a16="http://schemas.microsoft.com/office/drawing/2014/main" val="1635110052"/>
                    </a:ext>
                  </a:extLst>
                </a:gridCol>
              </a:tblGrid>
              <a:tr h="370840">
                <a:tc>
                  <a:txBody>
                    <a:bodyPr/>
                    <a:lstStyle/>
                    <a:p>
                      <a:pPr algn="ctr"/>
                      <a:r>
                        <a:rPr lang="es-MX" sz="1400" dirty="0">
                          <a:solidFill>
                            <a:schemeClr val="bg1"/>
                          </a:solidFill>
                        </a:rPr>
                        <a:t>No. de auditoría</a:t>
                      </a:r>
                    </a:p>
                  </a:txBody>
                  <a:tcPr/>
                </a:tc>
                <a:tc>
                  <a:txBody>
                    <a:bodyPr/>
                    <a:lstStyle/>
                    <a:p>
                      <a:r>
                        <a:rPr lang="es-MX" sz="1400" dirty="0"/>
                        <a:t>007</a:t>
                      </a:r>
                    </a:p>
                  </a:txBody>
                  <a:tcPr/>
                </a:tc>
                <a:extLst>
                  <a:ext uri="{0D108BD9-81ED-4DB2-BD59-A6C34878D82A}">
                    <a16:rowId xmlns:a16="http://schemas.microsoft.com/office/drawing/2014/main" val="2280174675"/>
                  </a:ext>
                </a:extLst>
              </a:tr>
              <a:tr h="370840">
                <a:tc>
                  <a:txBody>
                    <a:bodyPr/>
                    <a:lstStyle/>
                    <a:p>
                      <a:pPr algn="ctr"/>
                      <a:r>
                        <a:rPr lang="es-MX" sz="1400" dirty="0">
                          <a:solidFill>
                            <a:schemeClr val="bg1"/>
                          </a:solidFill>
                        </a:rPr>
                        <a:t>Nombre de la auditoría</a:t>
                      </a:r>
                    </a:p>
                  </a:txBody>
                  <a:tcPr/>
                </a:tc>
                <a:tc>
                  <a:txBody>
                    <a:bodyPr/>
                    <a:lstStyle/>
                    <a:p>
                      <a:r>
                        <a:rPr lang="es-MX" sz="1400" dirty="0"/>
                        <a:t>Programas productivos para la atención de la población indígena</a:t>
                      </a:r>
                    </a:p>
                  </a:txBody>
                  <a:tcPr/>
                </a:tc>
                <a:extLst>
                  <a:ext uri="{0D108BD9-81ED-4DB2-BD59-A6C34878D82A}">
                    <a16:rowId xmlns:a16="http://schemas.microsoft.com/office/drawing/2014/main" val="1285636546"/>
                  </a:ext>
                </a:extLst>
              </a:tr>
              <a:tr h="370840">
                <a:tc>
                  <a:txBody>
                    <a:bodyPr/>
                    <a:lstStyle/>
                    <a:p>
                      <a:pPr algn="ctr"/>
                      <a:r>
                        <a:rPr lang="es-MX" sz="1400" dirty="0">
                          <a:solidFill>
                            <a:schemeClr val="bg1"/>
                          </a:solidFill>
                        </a:rPr>
                        <a:t>Busilis de la teoría del cambio</a:t>
                      </a:r>
                    </a:p>
                  </a:txBody>
                  <a:tcPr/>
                </a:tc>
                <a:tc>
                  <a:txBody>
                    <a:bodyPr/>
                    <a:lstStyle/>
                    <a:p>
                      <a:r>
                        <a:rPr lang="es-MX" sz="1400" dirty="0"/>
                        <a:t>Inmediato: Lograr que los indígenas tengan proyectos productivos como fuente de ingresos.</a:t>
                      </a:r>
                    </a:p>
                    <a:p>
                      <a:r>
                        <a:rPr lang="es-MX" sz="1400" dirty="0"/>
                        <a:t>Mediato: Contribuir a mejorar los ingresos de la población indígena.</a:t>
                      </a:r>
                    </a:p>
                  </a:txBody>
                  <a:tcPr/>
                </a:tc>
                <a:extLst>
                  <a:ext uri="{0D108BD9-81ED-4DB2-BD59-A6C34878D82A}">
                    <a16:rowId xmlns:a16="http://schemas.microsoft.com/office/drawing/2014/main" val="1436569014"/>
                  </a:ext>
                </a:extLst>
              </a:tr>
              <a:tr h="370840">
                <a:tc>
                  <a:txBody>
                    <a:bodyPr/>
                    <a:lstStyle/>
                    <a:p>
                      <a:pPr algn="ctr"/>
                      <a:r>
                        <a:rPr lang="es-MX" sz="1400" dirty="0">
                          <a:solidFill>
                            <a:schemeClr val="bg1"/>
                          </a:solidFill>
                        </a:rPr>
                        <a:t>Objetivo de la auditoría</a:t>
                      </a:r>
                    </a:p>
                  </a:txBody>
                  <a:tcPr/>
                </a:tc>
                <a:tc>
                  <a:txBody>
                    <a:bodyPr/>
                    <a:lstStyle/>
                    <a:p>
                      <a:r>
                        <a:rPr lang="es-MX" sz="1400" dirty="0"/>
                        <a:t>Evaluar si la CDI mediante este programa está logrando que la población indígena se haga de los medios para tener ingresos propios.</a:t>
                      </a:r>
                    </a:p>
                  </a:txBody>
                  <a:tcPr/>
                </a:tc>
                <a:extLst>
                  <a:ext uri="{0D108BD9-81ED-4DB2-BD59-A6C34878D82A}">
                    <a16:rowId xmlns:a16="http://schemas.microsoft.com/office/drawing/2014/main" val="40832242"/>
                  </a:ext>
                </a:extLst>
              </a:tr>
              <a:tr h="370840">
                <a:tc>
                  <a:txBody>
                    <a:bodyPr/>
                    <a:lstStyle/>
                    <a:p>
                      <a:pPr algn="ctr"/>
                      <a:r>
                        <a:rPr lang="es-MX" sz="1400" dirty="0">
                          <a:solidFill>
                            <a:schemeClr val="bg1"/>
                          </a:solidFill>
                        </a:rPr>
                        <a:t>Hipótesis general</a:t>
                      </a:r>
                    </a:p>
                  </a:txBody>
                  <a:tcPr/>
                </a:tc>
                <a:tc>
                  <a:txBody>
                    <a:bodyPr/>
                    <a:lstStyle/>
                    <a:p>
                      <a:r>
                        <a:rPr lang="es-MX" sz="1400" dirty="0"/>
                        <a:t>Con los apoyos otorgados por el programa, la CDI está logrando que la población indígena desarrolle proyectos productivos como medio para obtener ingresos propios.</a:t>
                      </a:r>
                    </a:p>
                  </a:txBody>
                  <a:tcPr/>
                </a:tc>
                <a:extLst>
                  <a:ext uri="{0D108BD9-81ED-4DB2-BD59-A6C34878D82A}">
                    <a16:rowId xmlns:a16="http://schemas.microsoft.com/office/drawing/2014/main" val="2072992397"/>
                  </a:ext>
                </a:extLst>
              </a:tr>
            </a:tbl>
          </a:graphicData>
        </a:graphic>
      </p:graphicFrame>
    </p:spTree>
    <p:extLst>
      <p:ext uri="{BB962C8B-B14F-4D97-AF65-F5344CB8AC3E}">
        <p14:creationId xmlns:p14="http://schemas.microsoft.com/office/powerpoint/2010/main" val="1887230124"/>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3507683E-93B4-4CE2-9C22-5445A4B438B7}"/>
              </a:ext>
            </a:extLst>
          </p:cNvPr>
          <p:cNvSpPr>
            <a:spLocks noGrp="1"/>
          </p:cNvSpPr>
          <p:nvPr>
            <p:ph type="sldNum" sz="quarter" idx="2"/>
          </p:nvPr>
        </p:nvSpPr>
        <p:spPr/>
        <p:txBody>
          <a:bodyPr/>
          <a:lstStyle/>
          <a:p>
            <a:fld id="{86CB4B4D-7CA3-9044-876B-883B54F8677D}" type="slidenum">
              <a:rPr lang="es-MX" smtClean="0"/>
              <a:t>58</a:t>
            </a:fld>
            <a:endParaRPr lang="es-MX"/>
          </a:p>
        </p:txBody>
      </p:sp>
      <p:pic>
        <p:nvPicPr>
          <p:cNvPr id="8" name="Imagen 7">
            <a:extLst>
              <a:ext uri="{FF2B5EF4-FFF2-40B4-BE49-F238E27FC236}">
                <a16:creationId xmlns:a16="http://schemas.microsoft.com/office/drawing/2014/main" id="{C3233F86-1E91-4D44-8C0B-2B8520D61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83" y="303096"/>
            <a:ext cx="11708295" cy="6235816"/>
          </a:xfrm>
          <a:prstGeom prst="rect">
            <a:avLst/>
          </a:prstGeom>
        </p:spPr>
      </p:pic>
      <p:sp>
        <p:nvSpPr>
          <p:cNvPr id="9" name="Flecha: a la derecha 8">
            <a:extLst>
              <a:ext uri="{FF2B5EF4-FFF2-40B4-BE49-F238E27FC236}">
                <a16:creationId xmlns:a16="http://schemas.microsoft.com/office/drawing/2014/main" id="{FF4262FE-7105-45C8-B0EF-0BD454E3AA88}"/>
              </a:ext>
            </a:extLst>
          </p:cNvPr>
          <p:cNvSpPr/>
          <p:nvPr/>
        </p:nvSpPr>
        <p:spPr>
          <a:xfrm>
            <a:off x="3379304" y="427383"/>
            <a:ext cx="1520687" cy="228600"/>
          </a:xfrm>
          <a:prstGeom prst="rightArrow">
            <a:avLst/>
          </a:prstGeom>
          <a:solidFill>
            <a:srgbClr val="FFFF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10" name="Flecha: a la derecha 9">
            <a:extLst>
              <a:ext uri="{FF2B5EF4-FFF2-40B4-BE49-F238E27FC236}">
                <a16:creationId xmlns:a16="http://schemas.microsoft.com/office/drawing/2014/main" id="{06905D49-AC9D-45BB-9120-4395E90AC120}"/>
              </a:ext>
            </a:extLst>
          </p:cNvPr>
          <p:cNvSpPr/>
          <p:nvPr/>
        </p:nvSpPr>
        <p:spPr>
          <a:xfrm rot="10800000">
            <a:off x="7379802" y="452232"/>
            <a:ext cx="1520687" cy="228600"/>
          </a:xfrm>
          <a:prstGeom prst="rightArrow">
            <a:avLst/>
          </a:prstGeom>
          <a:solidFill>
            <a:srgbClr val="FFFF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476248624"/>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557AFB6-930B-4E38-B12A-B45FAE4EE12C}"/>
              </a:ext>
            </a:extLst>
          </p:cNvPr>
          <p:cNvSpPr>
            <a:spLocks noGrp="1"/>
          </p:cNvSpPr>
          <p:nvPr>
            <p:ph type="title"/>
          </p:nvPr>
        </p:nvSpPr>
        <p:spPr/>
        <p:txBody>
          <a:bodyPr/>
          <a:lstStyle/>
          <a:p>
            <a:pPr algn="ctr"/>
            <a:r>
              <a:rPr lang="es-MX" dirty="0"/>
              <a:t>Cada tabla de</a:t>
            </a:r>
            <a:br>
              <a:rPr lang="es-MX" dirty="0"/>
            </a:br>
            <a:r>
              <a:rPr lang="es-MX" i="1" dirty="0" err="1"/>
              <a:t>onus</a:t>
            </a:r>
            <a:r>
              <a:rPr lang="es-MX" i="1" dirty="0"/>
              <a:t> probandi</a:t>
            </a:r>
            <a:endParaRPr lang="es-MX" dirty="0"/>
          </a:p>
        </p:txBody>
      </p:sp>
      <p:sp>
        <p:nvSpPr>
          <p:cNvPr id="6" name="Marcador de texto 5">
            <a:extLst>
              <a:ext uri="{FF2B5EF4-FFF2-40B4-BE49-F238E27FC236}">
                <a16:creationId xmlns:a16="http://schemas.microsoft.com/office/drawing/2014/main" id="{C1436589-987B-4546-96CF-EF087636A1EB}"/>
              </a:ext>
            </a:extLst>
          </p:cNvPr>
          <p:cNvSpPr>
            <a:spLocks noGrp="1"/>
          </p:cNvSpPr>
          <p:nvPr>
            <p:ph type="body" sz="half" idx="1"/>
          </p:nvPr>
        </p:nvSpPr>
        <p:spPr/>
        <p:txBody>
          <a:bodyPr/>
          <a:lstStyle/>
          <a:p>
            <a:pPr algn="just">
              <a:lnSpc>
                <a:spcPct val="100000"/>
              </a:lnSpc>
            </a:pPr>
            <a:r>
              <a:rPr lang="es-MX" u="sng" dirty="0"/>
              <a:t>Objetivo específico</a:t>
            </a:r>
            <a:r>
              <a:rPr lang="es-MX" dirty="0"/>
              <a:t>: Estos objetivos se derivan del alcance de la auditoría.</a:t>
            </a:r>
          </a:p>
          <a:p>
            <a:pPr algn="just">
              <a:lnSpc>
                <a:spcPct val="100000"/>
              </a:lnSpc>
            </a:pPr>
            <a:r>
              <a:rPr lang="es-MX" u="sng" dirty="0"/>
              <a:t>Pregunta de auditoría</a:t>
            </a:r>
            <a:r>
              <a:rPr lang="es-MX" dirty="0"/>
              <a:t>: Es una pregunta clave que orienta los principales resultados; se elaboran por cada objetivo específico.</a:t>
            </a:r>
          </a:p>
          <a:p>
            <a:pPr algn="just">
              <a:lnSpc>
                <a:spcPct val="100000"/>
              </a:lnSpc>
            </a:pPr>
            <a:r>
              <a:rPr lang="es-MX" u="sng" dirty="0"/>
              <a:t>Hipótesis de trabajo</a:t>
            </a:r>
            <a:r>
              <a:rPr lang="es-MX" dirty="0"/>
              <a:t>: Es la respuesta provisional a la pregunta de auditoría; se somete a prueba para comprobarse o refutarse.</a:t>
            </a:r>
          </a:p>
          <a:p>
            <a:pPr algn="just">
              <a:lnSpc>
                <a:spcPct val="100000"/>
              </a:lnSpc>
            </a:pPr>
            <a:r>
              <a:rPr lang="es-MX" u="sng" dirty="0"/>
              <a:t>Método de comprobación</a:t>
            </a:r>
            <a:r>
              <a:rPr lang="es-MX" dirty="0"/>
              <a:t> (procedimiento de auditoría): Son el conjunto de técnicas de investigación para verificar la hipótesis de trabajo.</a:t>
            </a:r>
          </a:p>
        </p:txBody>
      </p:sp>
      <p:sp>
        <p:nvSpPr>
          <p:cNvPr id="4" name="Marcador de número de diapositiva 3">
            <a:extLst>
              <a:ext uri="{FF2B5EF4-FFF2-40B4-BE49-F238E27FC236}">
                <a16:creationId xmlns:a16="http://schemas.microsoft.com/office/drawing/2014/main" id="{E23B2D70-5E13-4C10-BF83-BB91D46295F2}"/>
              </a:ext>
            </a:extLst>
          </p:cNvPr>
          <p:cNvSpPr>
            <a:spLocks noGrp="1"/>
          </p:cNvSpPr>
          <p:nvPr>
            <p:ph type="sldNum" sz="quarter" idx="2"/>
          </p:nvPr>
        </p:nvSpPr>
        <p:spPr/>
        <p:txBody>
          <a:bodyPr/>
          <a:lstStyle/>
          <a:p>
            <a:fld id="{86CB4B4D-7CA3-9044-876B-883B54F8677D}" type="slidenum">
              <a:rPr lang="es-MX" smtClean="0"/>
              <a:t>59</a:t>
            </a:fld>
            <a:endParaRPr lang="es-MX"/>
          </a:p>
        </p:txBody>
      </p:sp>
      <p:sp>
        <p:nvSpPr>
          <p:cNvPr id="7" name="Rectángulo 6">
            <a:extLst>
              <a:ext uri="{FF2B5EF4-FFF2-40B4-BE49-F238E27FC236}">
                <a16:creationId xmlns:a16="http://schemas.microsoft.com/office/drawing/2014/main" id="{7E914803-907D-4D0D-8D76-E8E804539828}"/>
              </a:ext>
            </a:extLst>
          </p:cNvPr>
          <p:cNvSpPr/>
          <p:nvPr/>
        </p:nvSpPr>
        <p:spPr>
          <a:xfrm>
            <a:off x="495287" y="3264398"/>
            <a:ext cx="3404360" cy="646331"/>
          </a:xfrm>
          <a:prstGeom prst="rect">
            <a:avLst/>
          </a:prstGeom>
          <a:noFill/>
        </p:spPr>
        <p:txBody>
          <a:bodyPr wrap="square" lIns="91440" tIns="45720" rIns="91440" bIns="45720">
            <a:spAutoFit/>
          </a:bodyPr>
          <a:lstStyle/>
          <a:p>
            <a:pPr algn="ctr"/>
            <a:r>
              <a:rPr lang="es-ES" sz="3600" b="0" cap="none" spc="0" dirty="0">
                <a:ln w="0"/>
                <a:solidFill>
                  <a:schemeClr val="tx1"/>
                </a:solidFill>
                <a:effectLst>
                  <a:outerShdw blurRad="38100" dist="19050" dir="2700000" algn="tl" rotWithShape="0">
                    <a:schemeClr val="dk1">
                      <a:alpha val="40000"/>
                    </a:schemeClr>
                  </a:outerShdw>
                </a:effectLst>
              </a:rPr>
              <a:t>Se compone de:</a:t>
            </a:r>
          </a:p>
        </p:txBody>
      </p:sp>
    </p:spTree>
    <p:extLst>
      <p:ext uri="{BB962C8B-B14F-4D97-AF65-F5344CB8AC3E}">
        <p14:creationId xmlns:p14="http://schemas.microsoft.com/office/powerpoint/2010/main" val="243419527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2"/>
          </p:nvPr>
        </p:nvSpPr>
        <p:spPr/>
        <p:txBody>
          <a:bodyPr/>
          <a:lstStyle/>
          <a:p>
            <a:fld id="{86CB4B4D-7CA3-9044-876B-883B54F8677D}" type="slidenum">
              <a:rPr lang="es-MX" smtClean="0"/>
              <a:t>6</a:t>
            </a:fld>
            <a:endParaRPr lang="es-MX" dirty="0"/>
          </a:p>
        </p:txBody>
      </p:sp>
      <p:sp>
        <p:nvSpPr>
          <p:cNvPr id="4" name="Rectángulo 3">
            <a:extLst>
              <a:ext uri="{FF2B5EF4-FFF2-40B4-BE49-F238E27FC236}">
                <a16:creationId xmlns:a16="http://schemas.microsoft.com/office/drawing/2014/main" id="{E75BF4E9-C46F-42ED-9D56-82BFBE69AEFA}"/>
              </a:ext>
            </a:extLst>
          </p:cNvPr>
          <p:cNvSpPr/>
          <p:nvPr/>
        </p:nvSpPr>
        <p:spPr>
          <a:xfrm>
            <a:off x="3305926" y="651883"/>
            <a:ext cx="5580148" cy="424732"/>
          </a:xfrm>
          <a:prstGeom prst="rect">
            <a:avLst/>
          </a:prstGeom>
        </p:spPr>
        <p:txBody>
          <a:bodyPr wrap="square">
            <a:spAutoFit/>
          </a:bodyPr>
          <a:lstStyle/>
          <a:p>
            <a:pPr algn="ctr" defTabSz="868680">
              <a:lnSpc>
                <a:spcPct val="90000"/>
              </a:lnSpc>
            </a:pPr>
            <a:r>
              <a:rPr lang="es-MX" sz="2400" b="1" kern="1200" dirty="0">
                <a:solidFill>
                  <a:srgbClr val="0070C0"/>
                </a:solidFill>
                <a:latin typeface="Montserrat" panose="00000500000000000000" pitchFamily="2" charset="0"/>
                <a:sym typeface="Montserrat SemiBold"/>
              </a:rPr>
              <a:t>Sub temas</a:t>
            </a:r>
          </a:p>
        </p:txBody>
      </p:sp>
      <p:sp>
        <p:nvSpPr>
          <p:cNvPr id="20" name="Rectángulo: esquinas redondeadas 19">
            <a:extLst>
              <a:ext uri="{FF2B5EF4-FFF2-40B4-BE49-F238E27FC236}">
                <a16:creationId xmlns:a16="http://schemas.microsoft.com/office/drawing/2014/main" id="{10620BD4-D971-4AA5-A070-B2077DFC374C}"/>
              </a:ext>
            </a:extLst>
          </p:cNvPr>
          <p:cNvSpPr/>
          <p:nvPr/>
        </p:nvSpPr>
        <p:spPr>
          <a:xfrm>
            <a:off x="1206184" y="1283512"/>
            <a:ext cx="9997865" cy="408620"/>
          </a:xfrm>
          <a:prstGeom prst="roundRect">
            <a:avLst/>
          </a:prstGeom>
          <a:solidFill>
            <a:schemeClr val="accent2">
              <a:lumMod val="40000"/>
              <a:lumOff val="6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defTabSz="914400" rtl="0" fontAlgn="auto" latinLnBrk="0" hangingPunct="0">
              <a:lnSpc>
                <a:spcPct val="100000"/>
              </a:lnSpc>
              <a:spcBef>
                <a:spcPts val="0"/>
              </a:spcBef>
              <a:spcAft>
                <a:spcPts val="0"/>
              </a:spcAft>
              <a:buClrTx/>
              <a:buSzTx/>
              <a:buFontTx/>
              <a:buNone/>
              <a:tabLst/>
            </a:pPr>
            <a:r>
              <a:rPr lang="es-MX" dirty="0">
                <a:solidFill>
                  <a:schemeClr val="tx1"/>
                </a:solidFill>
              </a:rPr>
              <a:t>4.1. Normatividad: NPA-SNF y Nota metodológica no. 2.</a:t>
            </a:r>
            <a:r>
              <a:rPr kumimoji="0" lang="es-MX" sz="1800" b="0" i="0" u="none" strike="noStrike" cap="none" spc="0" normalizeH="0" baseline="0" dirty="0">
                <a:ln>
                  <a:noFill/>
                </a:ln>
                <a:solidFill>
                  <a:schemeClr val="tx1"/>
                </a:solidFill>
                <a:effectLst/>
                <a:uFillTx/>
                <a:latin typeface="+mj-lt"/>
                <a:ea typeface="+mj-ea"/>
                <a:cs typeface="+mj-cs"/>
                <a:sym typeface="Calibri"/>
              </a:rPr>
              <a:t> </a:t>
            </a:r>
          </a:p>
        </p:txBody>
      </p:sp>
      <p:sp>
        <p:nvSpPr>
          <p:cNvPr id="9" name="Rectángulo: esquinas redondeadas 8">
            <a:extLst>
              <a:ext uri="{FF2B5EF4-FFF2-40B4-BE49-F238E27FC236}">
                <a16:creationId xmlns:a16="http://schemas.microsoft.com/office/drawing/2014/main" id="{AD72B92B-CE7F-4986-978F-0CF30664C4AD}"/>
              </a:ext>
            </a:extLst>
          </p:cNvPr>
          <p:cNvSpPr/>
          <p:nvPr/>
        </p:nvSpPr>
        <p:spPr>
          <a:xfrm>
            <a:off x="1206182" y="2065330"/>
            <a:ext cx="9997865" cy="408620"/>
          </a:xfrm>
          <a:prstGeom prst="roundRect">
            <a:avLst/>
          </a:prstGeom>
          <a:solidFill>
            <a:schemeClr val="accent2">
              <a:lumMod val="40000"/>
              <a:lumOff val="6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s-MX" dirty="0">
                <a:solidFill>
                  <a:schemeClr val="tx1"/>
                </a:solidFill>
              </a:rPr>
              <a:t>4.2. Metodología.</a:t>
            </a:r>
            <a:endParaRPr kumimoji="0" lang="es-MX" sz="1800" b="0" i="0" u="none" strike="noStrike" cap="none" spc="0" normalizeH="0" baseline="0" dirty="0">
              <a:ln>
                <a:noFill/>
              </a:ln>
              <a:solidFill>
                <a:schemeClr val="tx1"/>
              </a:solidFill>
              <a:effectLst/>
              <a:uFillTx/>
              <a:latin typeface="+mj-lt"/>
              <a:ea typeface="+mj-ea"/>
              <a:cs typeface="+mj-cs"/>
              <a:sym typeface="Calibri"/>
            </a:endParaRPr>
          </a:p>
        </p:txBody>
      </p:sp>
      <p:sp>
        <p:nvSpPr>
          <p:cNvPr id="10" name="Rectángulo: esquinas redondeadas 9">
            <a:extLst>
              <a:ext uri="{FF2B5EF4-FFF2-40B4-BE49-F238E27FC236}">
                <a16:creationId xmlns:a16="http://schemas.microsoft.com/office/drawing/2014/main" id="{2D40035B-087A-4E69-B113-D23437AC4F9B}"/>
              </a:ext>
            </a:extLst>
          </p:cNvPr>
          <p:cNvSpPr/>
          <p:nvPr/>
        </p:nvSpPr>
        <p:spPr>
          <a:xfrm>
            <a:off x="1206181" y="2837476"/>
            <a:ext cx="9997865" cy="408620"/>
          </a:xfrm>
          <a:prstGeom prst="roundRect">
            <a:avLst/>
          </a:prstGeom>
          <a:solidFill>
            <a:schemeClr val="accent2">
              <a:lumMod val="40000"/>
              <a:lumOff val="6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defTabSz="914400" rtl="0" fontAlgn="auto" latinLnBrk="0" hangingPunct="0">
              <a:lnSpc>
                <a:spcPct val="100000"/>
              </a:lnSpc>
              <a:spcBef>
                <a:spcPts val="0"/>
              </a:spcBef>
              <a:spcAft>
                <a:spcPts val="0"/>
              </a:spcAft>
              <a:buClrTx/>
              <a:buSzTx/>
              <a:buFontTx/>
              <a:buNone/>
              <a:tabLst/>
            </a:pPr>
            <a:r>
              <a:rPr lang="es-MX" dirty="0">
                <a:solidFill>
                  <a:schemeClr val="tx1"/>
                </a:solidFill>
              </a:rPr>
              <a:t>4.3. Planeación – ejecución – informe.</a:t>
            </a:r>
            <a:endParaRPr kumimoji="0" lang="es-MX" sz="1800" b="0" i="0" u="none" strike="noStrike" cap="none" spc="0" normalizeH="0" baseline="0" dirty="0">
              <a:ln>
                <a:noFill/>
              </a:ln>
              <a:solidFill>
                <a:schemeClr val="tx1"/>
              </a:solidFill>
              <a:effectLst/>
              <a:uFillTx/>
              <a:latin typeface="+mj-lt"/>
              <a:ea typeface="+mj-ea"/>
              <a:cs typeface="+mj-cs"/>
              <a:sym typeface="Calibri"/>
            </a:endParaRPr>
          </a:p>
        </p:txBody>
      </p:sp>
      <p:sp>
        <p:nvSpPr>
          <p:cNvPr id="11" name="Rectángulo: esquinas redondeadas 10">
            <a:extLst>
              <a:ext uri="{FF2B5EF4-FFF2-40B4-BE49-F238E27FC236}">
                <a16:creationId xmlns:a16="http://schemas.microsoft.com/office/drawing/2014/main" id="{45FD75E6-227F-4F02-80F9-07375E5F4CB3}"/>
              </a:ext>
            </a:extLst>
          </p:cNvPr>
          <p:cNvSpPr/>
          <p:nvPr/>
        </p:nvSpPr>
        <p:spPr>
          <a:xfrm>
            <a:off x="1223944" y="3619294"/>
            <a:ext cx="9997865" cy="408620"/>
          </a:xfrm>
          <a:prstGeom prst="roundRect">
            <a:avLst/>
          </a:prstGeom>
          <a:solidFill>
            <a:schemeClr val="accent2">
              <a:lumMod val="40000"/>
              <a:lumOff val="6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defTabSz="914400" rtl="0" fontAlgn="auto" latinLnBrk="0" hangingPunct="0">
              <a:lnSpc>
                <a:spcPct val="100000"/>
              </a:lnSpc>
              <a:spcBef>
                <a:spcPts val="0"/>
              </a:spcBef>
              <a:spcAft>
                <a:spcPts val="0"/>
              </a:spcAft>
              <a:buClrTx/>
              <a:buSzTx/>
              <a:buFontTx/>
              <a:buNone/>
              <a:tabLst/>
            </a:pPr>
            <a:r>
              <a:rPr lang="es-MX" dirty="0">
                <a:solidFill>
                  <a:schemeClr val="tx1"/>
                </a:solidFill>
              </a:rPr>
              <a:t>4.4. Seguimiento.</a:t>
            </a:r>
            <a:endParaRPr kumimoji="0" lang="es-MX" sz="1800" b="0" i="0" u="none" strike="noStrike" cap="none" spc="0" normalizeH="0" baseline="0" dirty="0">
              <a:ln>
                <a:noFill/>
              </a:ln>
              <a:solidFill>
                <a:schemeClr val="tx1"/>
              </a:solidFill>
              <a:effectLst/>
              <a:uFillTx/>
              <a:latin typeface="+mj-lt"/>
              <a:ea typeface="+mj-ea"/>
              <a:cs typeface="+mj-cs"/>
              <a:sym typeface="Calibri"/>
            </a:endParaRPr>
          </a:p>
        </p:txBody>
      </p:sp>
    </p:spTree>
    <p:extLst>
      <p:ext uri="{BB962C8B-B14F-4D97-AF65-F5344CB8AC3E}">
        <p14:creationId xmlns:p14="http://schemas.microsoft.com/office/powerpoint/2010/main" val="41248897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9" grpId="0" animBg="1"/>
      <p:bldP spid="10" grpId="0" animBg="1"/>
      <p:bldP spid="1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C894938-353E-48EB-82BC-1A24B3E03529}"/>
              </a:ext>
            </a:extLst>
          </p:cNvPr>
          <p:cNvSpPr>
            <a:spLocks noGrp="1"/>
          </p:cNvSpPr>
          <p:nvPr>
            <p:ph type="title"/>
          </p:nvPr>
        </p:nvSpPr>
        <p:spPr>
          <a:xfrm>
            <a:off x="831851" y="367847"/>
            <a:ext cx="10521950" cy="908674"/>
          </a:xfrm>
        </p:spPr>
        <p:txBody>
          <a:bodyPr>
            <a:normAutofit/>
          </a:bodyPr>
          <a:lstStyle/>
          <a:p>
            <a:r>
              <a:rPr lang="es-MX" sz="3600" dirty="0">
                <a:solidFill>
                  <a:srgbClr val="C00000"/>
                </a:solidFill>
              </a:rPr>
              <a:t>Ejemplo de tabla de </a:t>
            </a:r>
            <a:r>
              <a:rPr lang="es-MX" sz="3600" i="1" dirty="0" err="1">
                <a:solidFill>
                  <a:srgbClr val="C00000"/>
                </a:solidFill>
              </a:rPr>
              <a:t>onus</a:t>
            </a:r>
            <a:r>
              <a:rPr lang="es-MX" sz="3600" i="1" dirty="0">
                <a:solidFill>
                  <a:srgbClr val="C00000"/>
                </a:solidFill>
              </a:rPr>
              <a:t> probandi</a:t>
            </a:r>
            <a:endParaRPr lang="es-MX" sz="3600" dirty="0">
              <a:solidFill>
                <a:srgbClr val="C00000"/>
              </a:solidFill>
            </a:endParaRPr>
          </a:p>
        </p:txBody>
      </p:sp>
      <p:sp>
        <p:nvSpPr>
          <p:cNvPr id="4" name="Marcador de número de diapositiva 3">
            <a:extLst>
              <a:ext uri="{FF2B5EF4-FFF2-40B4-BE49-F238E27FC236}">
                <a16:creationId xmlns:a16="http://schemas.microsoft.com/office/drawing/2014/main" id="{DC075633-B218-4613-A346-8F2ED419C117}"/>
              </a:ext>
            </a:extLst>
          </p:cNvPr>
          <p:cNvSpPr>
            <a:spLocks noGrp="1"/>
          </p:cNvSpPr>
          <p:nvPr>
            <p:ph type="sldNum" sz="quarter" idx="2"/>
          </p:nvPr>
        </p:nvSpPr>
        <p:spPr/>
        <p:txBody>
          <a:bodyPr/>
          <a:lstStyle/>
          <a:p>
            <a:fld id="{86CB4B4D-7CA3-9044-876B-883B54F8677D}" type="slidenum">
              <a:rPr lang="es-MX" smtClean="0"/>
              <a:t>60</a:t>
            </a:fld>
            <a:endParaRPr lang="es-MX"/>
          </a:p>
        </p:txBody>
      </p:sp>
      <p:pic>
        <p:nvPicPr>
          <p:cNvPr id="7" name="Imagen 6">
            <a:extLst>
              <a:ext uri="{FF2B5EF4-FFF2-40B4-BE49-F238E27FC236}">
                <a16:creationId xmlns:a16="http://schemas.microsoft.com/office/drawing/2014/main" id="{1B139A22-5084-4819-A298-F303DEB42671}"/>
              </a:ext>
            </a:extLst>
          </p:cNvPr>
          <p:cNvPicPr>
            <a:picLocks noChangeAspect="1"/>
          </p:cNvPicPr>
          <p:nvPr/>
        </p:nvPicPr>
        <p:blipFill>
          <a:blip r:embed="rId2"/>
          <a:stretch>
            <a:fillRect/>
          </a:stretch>
        </p:blipFill>
        <p:spPr>
          <a:xfrm>
            <a:off x="1692991" y="1736656"/>
            <a:ext cx="9004826" cy="3829258"/>
          </a:xfrm>
          <a:prstGeom prst="rect">
            <a:avLst/>
          </a:prstGeom>
        </p:spPr>
      </p:pic>
    </p:spTree>
    <p:extLst>
      <p:ext uri="{BB962C8B-B14F-4D97-AF65-F5344CB8AC3E}">
        <p14:creationId xmlns:p14="http://schemas.microsoft.com/office/powerpoint/2010/main" val="4100012320"/>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60E29B03-C965-4FB5-B16E-8D5CBC9296A9}"/>
              </a:ext>
            </a:extLst>
          </p:cNvPr>
          <p:cNvGraphicFramePr>
            <a:graphicFrameLocks noGrp="1"/>
          </p:cNvGraphicFramePr>
          <p:nvPr/>
        </p:nvGraphicFramePr>
        <p:xfrm>
          <a:off x="645953" y="1055227"/>
          <a:ext cx="10930855" cy="2743200"/>
        </p:xfrm>
        <a:graphic>
          <a:graphicData uri="http://schemas.openxmlformats.org/drawingml/2006/table">
            <a:tbl>
              <a:tblPr firstRow="1" bandRow="1">
                <a:tableStyleId>{5C22544A-7EE6-4342-B048-85BDC9FD1C3A}</a:tableStyleId>
              </a:tblPr>
              <a:tblGrid>
                <a:gridCol w="2186171">
                  <a:extLst>
                    <a:ext uri="{9D8B030D-6E8A-4147-A177-3AD203B41FA5}">
                      <a16:colId xmlns:a16="http://schemas.microsoft.com/office/drawing/2014/main" val="2036382378"/>
                    </a:ext>
                  </a:extLst>
                </a:gridCol>
                <a:gridCol w="1555318">
                  <a:extLst>
                    <a:ext uri="{9D8B030D-6E8A-4147-A177-3AD203B41FA5}">
                      <a16:colId xmlns:a16="http://schemas.microsoft.com/office/drawing/2014/main" val="3034187311"/>
                    </a:ext>
                  </a:extLst>
                </a:gridCol>
                <a:gridCol w="1753299">
                  <a:extLst>
                    <a:ext uri="{9D8B030D-6E8A-4147-A177-3AD203B41FA5}">
                      <a16:colId xmlns:a16="http://schemas.microsoft.com/office/drawing/2014/main" val="539839359"/>
                    </a:ext>
                  </a:extLst>
                </a:gridCol>
                <a:gridCol w="1879134">
                  <a:extLst>
                    <a:ext uri="{9D8B030D-6E8A-4147-A177-3AD203B41FA5}">
                      <a16:colId xmlns:a16="http://schemas.microsoft.com/office/drawing/2014/main" val="1326789811"/>
                    </a:ext>
                  </a:extLst>
                </a:gridCol>
                <a:gridCol w="3556933">
                  <a:extLst>
                    <a:ext uri="{9D8B030D-6E8A-4147-A177-3AD203B41FA5}">
                      <a16:colId xmlns:a16="http://schemas.microsoft.com/office/drawing/2014/main" val="1565026525"/>
                    </a:ext>
                  </a:extLst>
                </a:gridCol>
              </a:tblGrid>
              <a:tr h="370840">
                <a:tc>
                  <a:txBody>
                    <a:bodyPr/>
                    <a:lstStyle/>
                    <a:p>
                      <a:pPr algn="ctr"/>
                      <a:r>
                        <a:rPr lang="es-MX" dirty="0">
                          <a:solidFill>
                            <a:schemeClr val="bg1"/>
                          </a:solidFill>
                        </a:rPr>
                        <a:t>Delimitación de la ejecución de la auditoría (asociado a los hilos conductores)</a:t>
                      </a:r>
                    </a:p>
                  </a:txBody>
                  <a:tcPr/>
                </a:tc>
                <a:tc>
                  <a:txBody>
                    <a:bodyPr/>
                    <a:lstStyle/>
                    <a:p>
                      <a:pPr algn="ctr"/>
                      <a:r>
                        <a:rPr lang="es-MX" dirty="0">
                          <a:solidFill>
                            <a:schemeClr val="bg1"/>
                          </a:solidFill>
                        </a:rPr>
                        <a:t>Objetivo específico</a:t>
                      </a:r>
                    </a:p>
                  </a:txBody>
                  <a:tcPr/>
                </a:tc>
                <a:tc>
                  <a:txBody>
                    <a:bodyPr/>
                    <a:lstStyle/>
                    <a:p>
                      <a:pPr algn="ctr"/>
                      <a:r>
                        <a:rPr lang="es-MX" dirty="0">
                          <a:solidFill>
                            <a:schemeClr val="bg1"/>
                          </a:solidFill>
                        </a:rPr>
                        <a:t>Pregunta de auditoría</a:t>
                      </a:r>
                    </a:p>
                  </a:txBody>
                  <a:tcPr/>
                </a:tc>
                <a:tc>
                  <a:txBody>
                    <a:bodyPr/>
                    <a:lstStyle/>
                    <a:p>
                      <a:pPr algn="ctr"/>
                      <a:r>
                        <a:rPr lang="es-MX" dirty="0">
                          <a:solidFill>
                            <a:schemeClr val="bg1"/>
                          </a:solidFill>
                        </a:rPr>
                        <a:t>Hipótesis de trabajo</a:t>
                      </a:r>
                    </a:p>
                  </a:txBody>
                  <a:tcPr/>
                </a:tc>
                <a:tc>
                  <a:txBody>
                    <a:bodyPr/>
                    <a:lstStyle/>
                    <a:p>
                      <a:pPr algn="ctr"/>
                      <a:r>
                        <a:rPr lang="es-MX" dirty="0">
                          <a:solidFill>
                            <a:schemeClr val="bg1"/>
                          </a:solidFill>
                        </a:rPr>
                        <a:t>Diseño de experimento de la hipótesis</a:t>
                      </a:r>
                    </a:p>
                  </a:txBody>
                  <a:tcPr/>
                </a:tc>
                <a:extLst>
                  <a:ext uri="{0D108BD9-81ED-4DB2-BD59-A6C34878D82A}">
                    <a16:rowId xmlns:a16="http://schemas.microsoft.com/office/drawing/2014/main" val="3169457560"/>
                  </a:ext>
                </a:extLst>
              </a:tr>
              <a:tr h="370840">
                <a:tc>
                  <a:txBody>
                    <a:bodyPr/>
                    <a:lstStyle/>
                    <a:p>
                      <a:pPr algn="ctr"/>
                      <a:r>
                        <a:rPr lang="es-MX" dirty="0"/>
                        <a:t>Hilo conductor:</a:t>
                      </a:r>
                    </a:p>
                    <a:p>
                      <a:pPr algn="ctr"/>
                      <a:endParaRPr lang="es-MX" dirty="0"/>
                    </a:p>
                    <a:p>
                      <a:pPr algn="ctr"/>
                      <a:r>
                        <a:rPr lang="es-MX" dirty="0"/>
                        <a:t>Desarrollo de proyectos productivos.</a:t>
                      </a:r>
                    </a:p>
                    <a:p>
                      <a:pPr algn="ctr"/>
                      <a:endParaRPr lang="es-MX" dirty="0"/>
                    </a:p>
                    <a:p>
                      <a:pPr algn="ctr"/>
                      <a:r>
                        <a:rPr lang="es-MX" dirty="0"/>
                        <a:t>Vertiente: eficacia</a:t>
                      </a:r>
                    </a:p>
                  </a:txBody>
                  <a:tcPr/>
                </a:tc>
                <a:tc>
                  <a:txBody>
                    <a:bodyPr/>
                    <a:lstStyle/>
                    <a:p>
                      <a:pPr algn="ctr"/>
                      <a:r>
                        <a:rPr lang="es-MX" dirty="0"/>
                        <a:t>Evaluar si los subsidios, la asistencia y la capacitación que otorga el programa están generando proyectos productivos sostenibles en el tiempo.</a:t>
                      </a:r>
                    </a:p>
                  </a:txBody>
                  <a:tcPr/>
                </a:tc>
                <a:tc>
                  <a:txBody>
                    <a:bodyPr/>
                    <a:lstStyle/>
                    <a:p>
                      <a:pPr algn="ctr"/>
                      <a:r>
                        <a:rPr lang="es-MX" dirty="0"/>
                        <a:t>¿Los apoyos otorgados han logrado implementar proyectos productivos sostenibles?</a:t>
                      </a:r>
                    </a:p>
                  </a:txBody>
                  <a:tcPr/>
                </a:tc>
                <a:tc>
                  <a:txBody>
                    <a:bodyPr/>
                    <a:lstStyle/>
                    <a:p>
                      <a:pPr algn="ctr"/>
                      <a:r>
                        <a:rPr lang="es-MX" dirty="0"/>
                        <a:t>No hay una asociación significativa entre los apoyos otorgados y la generación de proyectos productivos que sobreviven al menos tres años y generen ganancias.</a:t>
                      </a:r>
                    </a:p>
                  </a:txBody>
                  <a:tcPr/>
                </a:tc>
                <a:tc>
                  <a:txBody>
                    <a:bodyPr/>
                    <a:lstStyle/>
                    <a:p>
                      <a:pPr algn="ctr"/>
                      <a:r>
                        <a:rPr lang="es-MX" dirty="0"/>
                        <a:t>Procedimiento de auditoría:</a:t>
                      </a:r>
                    </a:p>
                    <a:p>
                      <a:pPr algn="ctr"/>
                      <a:endParaRPr lang="es-MX" dirty="0"/>
                    </a:p>
                    <a:p>
                      <a:pPr algn="ctr"/>
                      <a:r>
                        <a:rPr lang="es-MX" dirty="0"/>
                        <a:t>Analizar la base de datos de los proyectos productivos apoyados y generados desde el inicio de operación a la fecha, para calcular su tiempo de supervivencia al año sujeto de revisión, su margen de ganancia y clasificarlos por tipo de proyecto.</a:t>
                      </a:r>
                    </a:p>
                  </a:txBody>
                  <a:tcPr/>
                </a:tc>
                <a:extLst>
                  <a:ext uri="{0D108BD9-81ED-4DB2-BD59-A6C34878D82A}">
                    <a16:rowId xmlns:a16="http://schemas.microsoft.com/office/drawing/2014/main" val="2068946042"/>
                  </a:ext>
                </a:extLst>
              </a:tr>
            </a:tbl>
          </a:graphicData>
        </a:graphic>
      </p:graphicFrame>
    </p:spTree>
    <p:extLst>
      <p:ext uri="{BB962C8B-B14F-4D97-AF65-F5344CB8AC3E}">
        <p14:creationId xmlns:p14="http://schemas.microsoft.com/office/powerpoint/2010/main" val="3756525780"/>
      </p:ext>
    </p:extLst>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700E0BD-AB74-4474-A60D-113A72E6D2E8}"/>
              </a:ext>
            </a:extLst>
          </p:cNvPr>
          <p:cNvSpPr>
            <a:spLocks noGrp="1"/>
          </p:cNvSpPr>
          <p:nvPr>
            <p:ph type="title"/>
          </p:nvPr>
        </p:nvSpPr>
        <p:spPr/>
        <p:txBody>
          <a:bodyPr/>
          <a:lstStyle/>
          <a:p>
            <a:r>
              <a:rPr lang="es-MX" dirty="0"/>
              <a:t>Ejemplo de una tabla </a:t>
            </a:r>
            <a:r>
              <a:rPr lang="es-MX" i="1" dirty="0" err="1"/>
              <a:t>onus</a:t>
            </a:r>
            <a:r>
              <a:rPr lang="es-MX" i="1" dirty="0"/>
              <a:t> probandi</a:t>
            </a:r>
            <a:endParaRPr lang="es-MX" dirty="0"/>
          </a:p>
        </p:txBody>
      </p:sp>
      <p:sp>
        <p:nvSpPr>
          <p:cNvPr id="6" name="Marcador de texto 5">
            <a:extLst>
              <a:ext uri="{FF2B5EF4-FFF2-40B4-BE49-F238E27FC236}">
                <a16:creationId xmlns:a16="http://schemas.microsoft.com/office/drawing/2014/main" id="{41A69F1A-1059-4D01-8659-5AE8E95EB896}"/>
              </a:ext>
            </a:extLst>
          </p:cNvPr>
          <p:cNvSpPr>
            <a:spLocks noGrp="1"/>
          </p:cNvSpPr>
          <p:nvPr>
            <p:ph type="body" sz="half" idx="1"/>
          </p:nvPr>
        </p:nvSpPr>
        <p:spPr>
          <a:xfrm>
            <a:off x="831850" y="2956561"/>
            <a:ext cx="10515600" cy="674145"/>
          </a:xfrm>
        </p:spPr>
        <p:txBody>
          <a:bodyPr/>
          <a:lstStyle/>
          <a:p>
            <a:pPr algn="ctr"/>
            <a:r>
              <a:rPr lang="es-MX" dirty="0"/>
              <a:t>Programa “Crédito a la Palabra”</a:t>
            </a:r>
          </a:p>
        </p:txBody>
      </p:sp>
      <p:sp>
        <p:nvSpPr>
          <p:cNvPr id="4" name="Marcador de número de diapositiva 3">
            <a:extLst>
              <a:ext uri="{FF2B5EF4-FFF2-40B4-BE49-F238E27FC236}">
                <a16:creationId xmlns:a16="http://schemas.microsoft.com/office/drawing/2014/main" id="{AD641774-8018-4664-BF0C-F5584AB73840}"/>
              </a:ext>
            </a:extLst>
          </p:cNvPr>
          <p:cNvSpPr>
            <a:spLocks noGrp="1"/>
          </p:cNvSpPr>
          <p:nvPr>
            <p:ph type="sldNum" sz="quarter" idx="2"/>
          </p:nvPr>
        </p:nvSpPr>
        <p:spPr/>
        <p:txBody>
          <a:bodyPr/>
          <a:lstStyle/>
          <a:p>
            <a:fld id="{0EEBDC73-077E-4B86-8BE2-C68C0987014D}" type="slidenum">
              <a:rPr lang="es-MX" smtClean="0"/>
              <a:t>62</a:t>
            </a:fld>
            <a:endParaRPr lang="es-MX"/>
          </a:p>
        </p:txBody>
      </p:sp>
    </p:spTree>
    <p:extLst>
      <p:ext uri="{BB962C8B-B14F-4D97-AF65-F5344CB8AC3E}">
        <p14:creationId xmlns:p14="http://schemas.microsoft.com/office/powerpoint/2010/main" val="2714111534"/>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6A26AA-2726-4E4E-9E64-7819AC175C47}"/>
              </a:ext>
            </a:extLst>
          </p:cNvPr>
          <p:cNvSpPr>
            <a:spLocks noGrp="1"/>
          </p:cNvSpPr>
          <p:nvPr>
            <p:ph type="title"/>
          </p:nvPr>
        </p:nvSpPr>
        <p:spPr>
          <a:xfrm>
            <a:off x="831850" y="367748"/>
            <a:ext cx="10521950" cy="695739"/>
          </a:xfrm>
        </p:spPr>
        <p:txBody>
          <a:bodyPr>
            <a:normAutofit/>
          </a:bodyPr>
          <a:lstStyle/>
          <a:p>
            <a:pPr algn="l"/>
            <a:r>
              <a:rPr lang="es-MX" sz="3600" dirty="0">
                <a:solidFill>
                  <a:srgbClr val="C00000"/>
                </a:solidFill>
              </a:rPr>
              <a:t>Ejemplo</a:t>
            </a:r>
          </a:p>
        </p:txBody>
      </p:sp>
      <p:sp>
        <p:nvSpPr>
          <p:cNvPr id="4" name="Marcador de número de diapositiva 3">
            <a:extLst>
              <a:ext uri="{FF2B5EF4-FFF2-40B4-BE49-F238E27FC236}">
                <a16:creationId xmlns:a16="http://schemas.microsoft.com/office/drawing/2014/main" id="{887E6F1C-ED4B-4366-A864-CFCAE15A3615}"/>
              </a:ext>
            </a:extLst>
          </p:cNvPr>
          <p:cNvSpPr>
            <a:spLocks noGrp="1"/>
          </p:cNvSpPr>
          <p:nvPr>
            <p:ph type="sldNum" sz="quarter" idx="2"/>
          </p:nvPr>
        </p:nvSpPr>
        <p:spPr/>
        <p:txBody>
          <a:bodyPr/>
          <a:lstStyle/>
          <a:p>
            <a:fld id="{86CB4B4D-7CA3-9044-876B-883B54F8677D}" type="slidenum">
              <a:rPr lang="es-MX" smtClean="0"/>
              <a:t>63</a:t>
            </a:fld>
            <a:endParaRPr lang="es-MX"/>
          </a:p>
        </p:txBody>
      </p:sp>
      <p:pic>
        <p:nvPicPr>
          <p:cNvPr id="5" name="Imagen 4">
            <a:extLst>
              <a:ext uri="{FF2B5EF4-FFF2-40B4-BE49-F238E27FC236}">
                <a16:creationId xmlns:a16="http://schemas.microsoft.com/office/drawing/2014/main" id="{2C0FAB62-669C-4C2D-85DE-811EC1A60644}"/>
              </a:ext>
            </a:extLst>
          </p:cNvPr>
          <p:cNvPicPr>
            <a:picLocks noChangeAspect="1"/>
          </p:cNvPicPr>
          <p:nvPr/>
        </p:nvPicPr>
        <p:blipFill>
          <a:blip r:embed="rId2"/>
          <a:stretch>
            <a:fillRect/>
          </a:stretch>
        </p:blipFill>
        <p:spPr>
          <a:xfrm>
            <a:off x="663022" y="1243012"/>
            <a:ext cx="11144250" cy="5295900"/>
          </a:xfrm>
          <a:prstGeom prst="rect">
            <a:avLst/>
          </a:prstGeom>
        </p:spPr>
      </p:pic>
      <p:sp>
        <p:nvSpPr>
          <p:cNvPr id="6" name="Rectángulo: esquinas redondeadas 5">
            <a:hlinkClick r:id="rId3" action="ppaction://hlinkfile"/>
            <a:extLst>
              <a:ext uri="{FF2B5EF4-FFF2-40B4-BE49-F238E27FC236}">
                <a16:creationId xmlns:a16="http://schemas.microsoft.com/office/drawing/2014/main" id="{9405569B-7E66-48D0-A90D-9E33DFC051D4}"/>
              </a:ext>
            </a:extLst>
          </p:cNvPr>
          <p:cNvSpPr/>
          <p:nvPr/>
        </p:nvSpPr>
        <p:spPr>
          <a:xfrm>
            <a:off x="9346097" y="363354"/>
            <a:ext cx="1699591" cy="715087"/>
          </a:xfrm>
          <a:prstGeom prst="roundRect">
            <a:avLst/>
          </a:prstGeom>
          <a:solidFill>
            <a:srgbClr val="7030A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chemeClr val="bg1"/>
                </a:solidFill>
                <a:effectLst/>
                <a:uFillTx/>
                <a:latin typeface="+mj-lt"/>
                <a:ea typeface="+mj-ea"/>
                <a:cs typeface="+mj-cs"/>
                <a:sym typeface="Calibri"/>
              </a:rPr>
              <a:t>Tabla </a:t>
            </a:r>
            <a:r>
              <a:rPr kumimoji="0" lang="es-MX" sz="1800" b="0" i="1" u="none" strike="noStrike" cap="none" spc="0" normalizeH="0" baseline="0" dirty="0" err="1">
                <a:ln>
                  <a:noFill/>
                </a:ln>
                <a:solidFill>
                  <a:schemeClr val="bg1"/>
                </a:solidFill>
                <a:effectLst/>
                <a:uFillTx/>
                <a:latin typeface="+mj-lt"/>
                <a:ea typeface="+mj-ea"/>
                <a:cs typeface="+mj-cs"/>
                <a:sym typeface="Calibri"/>
              </a:rPr>
              <a:t>onus</a:t>
            </a:r>
            <a:r>
              <a:rPr kumimoji="0" lang="es-MX" sz="1800" b="0" i="1" u="none" strike="noStrike" cap="none" spc="0" normalizeH="0" baseline="0" dirty="0">
                <a:ln>
                  <a:noFill/>
                </a:ln>
                <a:solidFill>
                  <a:schemeClr val="bg1"/>
                </a:solidFill>
                <a:effectLst/>
                <a:uFillTx/>
                <a:latin typeface="+mj-lt"/>
                <a:ea typeface="+mj-ea"/>
                <a:cs typeface="+mj-cs"/>
                <a:sym typeface="Calibri"/>
              </a:rPr>
              <a:t> probandi</a:t>
            </a:r>
            <a:endParaRPr kumimoji="0" lang="es-MX" sz="1800" b="0" i="0" u="none" strike="noStrike" cap="none" spc="0" normalizeH="0" baseline="0" dirty="0">
              <a:ln>
                <a:noFill/>
              </a:ln>
              <a:solidFill>
                <a:schemeClr val="bg1"/>
              </a:solidFill>
              <a:effectLst/>
              <a:uFillTx/>
              <a:latin typeface="+mj-lt"/>
              <a:ea typeface="+mj-ea"/>
              <a:cs typeface="+mj-cs"/>
              <a:sym typeface="Calibri"/>
            </a:endParaRPr>
          </a:p>
        </p:txBody>
      </p:sp>
    </p:spTree>
    <p:extLst>
      <p:ext uri="{BB962C8B-B14F-4D97-AF65-F5344CB8AC3E}">
        <p14:creationId xmlns:p14="http://schemas.microsoft.com/office/powerpoint/2010/main" val="2143246883"/>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E30CC3-BB77-4D00-8476-E217AF3466D4}"/>
              </a:ext>
            </a:extLst>
          </p:cNvPr>
          <p:cNvSpPr>
            <a:spLocks noGrp="1"/>
          </p:cNvSpPr>
          <p:nvPr>
            <p:ph type="title"/>
          </p:nvPr>
        </p:nvSpPr>
        <p:spPr>
          <a:xfrm>
            <a:off x="838200" y="365126"/>
            <a:ext cx="10515600" cy="460822"/>
          </a:xfrm>
        </p:spPr>
        <p:txBody>
          <a:bodyPr>
            <a:normAutofit fontScale="90000"/>
          </a:bodyPr>
          <a:lstStyle/>
          <a:p>
            <a:pPr algn="ctr"/>
            <a:r>
              <a:rPr lang="es-MX" sz="2800" b="1" dirty="0">
                <a:solidFill>
                  <a:schemeClr val="tx1"/>
                </a:solidFill>
              </a:rPr>
              <a:t>Mapa de la auditoría</a:t>
            </a:r>
          </a:p>
        </p:txBody>
      </p:sp>
      <p:sp>
        <p:nvSpPr>
          <p:cNvPr id="4" name="CuadroTexto 3">
            <a:extLst>
              <a:ext uri="{FF2B5EF4-FFF2-40B4-BE49-F238E27FC236}">
                <a16:creationId xmlns:a16="http://schemas.microsoft.com/office/drawing/2014/main" id="{CA8D36FD-26BE-49F7-9C2B-05089BA0FD79}"/>
              </a:ext>
            </a:extLst>
          </p:cNvPr>
          <p:cNvSpPr txBox="1"/>
          <p:nvPr/>
        </p:nvSpPr>
        <p:spPr>
          <a:xfrm>
            <a:off x="1138106" y="1030467"/>
            <a:ext cx="9915787" cy="1754326"/>
          </a:xfrm>
          <a:prstGeom prst="rect">
            <a:avLst/>
          </a:prstGeom>
          <a:noFill/>
        </p:spPr>
        <p:txBody>
          <a:bodyPr wrap="square" rtlCol="0">
            <a:spAutoFit/>
          </a:bodyPr>
          <a:lstStyle/>
          <a:p>
            <a:pPr algn="just"/>
            <a:r>
              <a:rPr lang="es-MX" dirty="0"/>
              <a:t>Una vez que el auditor ha comprendido correctamente el programa y/o política pública y el problema que pretende atender; ha precisado los busilis y los hilos conductores; ha definido un objetivo general de auditoría apropiado y su correspondiente hipótesis general y sus respectivas pruebas de auditoría, entonces construirá el mapa o esquema correspondiente.</a:t>
            </a:r>
          </a:p>
          <a:p>
            <a:pPr algn="just"/>
            <a:endParaRPr lang="es-MX" dirty="0"/>
          </a:p>
          <a:p>
            <a:pPr algn="just"/>
            <a:r>
              <a:rPr lang="es-MX" dirty="0"/>
              <a:t>Partirá del objetivo general y se abrirá en los hilos y sub hilos conductores que guiarán la revisión.</a:t>
            </a:r>
          </a:p>
        </p:txBody>
      </p:sp>
      <p:sp>
        <p:nvSpPr>
          <p:cNvPr id="5" name="Título 1">
            <a:extLst>
              <a:ext uri="{FF2B5EF4-FFF2-40B4-BE49-F238E27FC236}">
                <a16:creationId xmlns:a16="http://schemas.microsoft.com/office/drawing/2014/main" id="{CF585630-7EAF-4D15-A42A-F14289D30E3E}"/>
              </a:ext>
            </a:extLst>
          </p:cNvPr>
          <p:cNvSpPr txBox="1">
            <a:spLocks/>
          </p:cNvSpPr>
          <p:nvPr/>
        </p:nvSpPr>
        <p:spPr>
          <a:xfrm>
            <a:off x="906710" y="2784793"/>
            <a:ext cx="10515600" cy="6834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800" b="1" dirty="0"/>
              <a:t>Programa de trabajo</a:t>
            </a:r>
          </a:p>
        </p:txBody>
      </p:sp>
      <p:sp>
        <p:nvSpPr>
          <p:cNvPr id="6" name="CuadroTexto 5">
            <a:extLst>
              <a:ext uri="{FF2B5EF4-FFF2-40B4-BE49-F238E27FC236}">
                <a16:creationId xmlns:a16="http://schemas.microsoft.com/office/drawing/2014/main" id="{97C86380-AE43-46CA-AF84-D7A66DEF07FA}"/>
              </a:ext>
            </a:extLst>
          </p:cNvPr>
          <p:cNvSpPr txBox="1"/>
          <p:nvPr/>
        </p:nvSpPr>
        <p:spPr>
          <a:xfrm>
            <a:off x="1138106" y="3372393"/>
            <a:ext cx="9915787" cy="646331"/>
          </a:xfrm>
          <a:prstGeom prst="rect">
            <a:avLst/>
          </a:prstGeom>
          <a:noFill/>
        </p:spPr>
        <p:txBody>
          <a:bodyPr wrap="square" rtlCol="0">
            <a:spAutoFit/>
          </a:bodyPr>
          <a:lstStyle/>
          <a:p>
            <a:pPr algn="just"/>
            <a:r>
              <a:rPr lang="es-MX" dirty="0"/>
              <a:t>Comprenderá las actividades, fechas y responsables para cumplir en tiempo y forma con las labores de la auditoría.</a:t>
            </a:r>
          </a:p>
        </p:txBody>
      </p:sp>
      <p:sp>
        <p:nvSpPr>
          <p:cNvPr id="7" name="Título 1">
            <a:extLst>
              <a:ext uri="{FF2B5EF4-FFF2-40B4-BE49-F238E27FC236}">
                <a16:creationId xmlns:a16="http://schemas.microsoft.com/office/drawing/2014/main" id="{1F00AC61-7AC3-4D12-9EE0-B6005899B076}"/>
              </a:ext>
            </a:extLst>
          </p:cNvPr>
          <p:cNvSpPr txBox="1">
            <a:spLocks/>
          </p:cNvSpPr>
          <p:nvPr/>
        </p:nvSpPr>
        <p:spPr>
          <a:xfrm>
            <a:off x="906710" y="4018724"/>
            <a:ext cx="10515600" cy="6834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800" b="1" dirty="0"/>
              <a:t>Integración del equipo auditor</a:t>
            </a:r>
          </a:p>
        </p:txBody>
      </p:sp>
      <p:sp>
        <p:nvSpPr>
          <p:cNvPr id="8" name="CuadroTexto 7">
            <a:extLst>
              <a:ext uri="{FF2B5EF4-FFF2-40B4-BE49-F238E27FC236}">
                <a16:creationId xmlns:a16="http://schemas.microsoft.com/office/drawing/2014/main" id="{1462E01B-2C1A-4797-8FC8-81F55A62021F}"/>
              </a:ext>
            </a:extLst>
          </p:cNvPr>
          <p:cNvSpPr txBox="1"/>
          <p:nvPr/>
        </p:nvSpPr>
        <p:spPr>
          <a:xfrm>
            <a:off x="1138105" y="4702223"/>
            <a:ext cx="9915787" cy="646331"/>
          </a:xfrm>
          <a:prstGeom prst="rect">
            <a:avLst/>
          </a:prstGeom>
          <a:noFill/>
        </p:spPr>
        <p:txBody>
          <a:bodyPr wrap="square" rtlCol="0">
            <a:spAutoFit/>
          </a:bodyPr>
          <a:lstStyle/>
          <a:p>
            <a:pPr algn="just"/>
            <a:r>
              <a:rPr lang="es-MX" dirty="0"/>
              <a:t>En la </a:t>
            </a:r>
            <a:r>
              <a:rPr lang="es-MX" dirty="0" err="1"/>
              <a:t>Auditina</a:t>
            </a:r>
            <a:r>
              <a:rPr lang="es-MX" dirty="0"/>
              <a:t> se incluirá a los integrantes del equipo de auditores: nombre del servidor público, profesión, puesto y años de experiencia en fiscalización.</a:t>
            </a:r>
          </a:p>
        </p:txBody>
      </p:sp>
      <p:sp>
        <p:nvSpPr>
          <p:cNvPr id="9" name="Título 1">
            <a:extLst>
              <a:ext uri="{FF2B5EF4-FFF2-40B4-BE49-F238E27FC236}">
                <a16:creationId xmlns:a16="http://schemas.microsoft.com/office/drawing/2014/main" id="{EA805612-4D0F-44DD-8132-97219843AA06}"/>
              </a:ext>
            </a:extLst>
          </p:cNvPr>
          <p:cNvSpPr txBox="1">
            <a:spLocks/>
          </p:cNvSpPr>
          <p:nvPr/>
        </p:nvSpPr>
        <p:spPr>
          <a:xfrm>
            <a:off x="966831" y="5348554"/>
            <a:ext cx="10515600" cy="6834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800" b="1" dirty="0"/>
              <a:t>Manifestación de no existencia de conflicto de intereses</a:t>
            </a:r>
          </a:p>
        </p:txBody>
      </p:sp>
      <p:sp>
        <p:nvSpPr>
          <p:cNvPr id="10" name="CuadroTexto 9">
            <a:extLst>
              <a:ext uri="{FF2B5EF4-FFF2-40B4-BE49-F238E27FC236}">
                <a16:creationId xmlns:a16="http://schemas.microsoft.com/office/drawing/2014/main" id="{E26FA83E-6420-43A5-A75F-EAA8FB6E8B42}"/>
              </a:ext>
            </a:extLst>
          </p:cNvPr>
          <p:cNvSpPr txBox="1"/>
          <p:nvPr/>
        </p:nvSpPr>
        <p:spPr>
          <a:xfrm>
            <a:off x="1138105" y="5936154"/>
            <a:ext cx="9915787" cy="646331"/>
          </a:xfrm>
          <a:prstGeom prst="rect">
            <a:avLst/>
          </a:prstGeom>
          <a:noFill/>
        </p:spPr>
        <p:txBody>
          <a:bodyPr wrap="square" rtlCol="0">
            <a:spAutoFit/>
          </a:bodyPr>
          <a:lstStyle/>
          <a:p>
            <a:pPr algn="just"/>
            <a:r>
              <a:rPr lang="es-MX" dirty="0"/>
              <a:t>Cada integrante del equipo de trabajo deberá firmar una carta en la que manifieste la no existencia de conflicto de intereses.</a:t>
            </a:r>
          </a:p>
        </p:txBody>
      </p:sp>
      <p:pic>
        <p:nvPicPr>
          <p:cNvPr id="11" name="Gráfico 10" descr="Investigación">
            <a:hlinkClick r:id="rId2" action="ppaction://hlinksldjump"/>
            <a:extLst>
              <a:ext uri="{FF2B5EF4-FFF2-40B4-BE49-F238E27FC236}">
                <a16:creationId xmlns:a16="http://schemas.microsoft.com/office/drawing/2014/main" id="{198FA657-A6D4-430B-BA88-8BDE0B32E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65110" y="5537685"/>
            <a:ext cx="914400" cy="914400"/>
          </a:xfrm>
          <a:prstGeom prst="rect">
            <a:avLst/>
          </a:prstGeom>
        </p:spPr>
      </p:pic>
    </p:spTree>
    <p:extLst>
      <p:ext uri="{BB962C8B-B14F-4D97-AF65-F5344CB8AC3E}">
        <p14:creationId xmlns:p14="http://schemas.microsoft.com/office/powerpoint/2010/main" val="3800617541"/>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477A21CF-E1E6-492E-BC78-FD672BC1F1CA}"/>
              </a:ext>
            </a:extLst>
          </p:cNvPr>
          <p:cNvSpPr>
            <a:spLocks noGrp="1"/>
          </p:cNvSpPr>
          <p:nvPr>
            <p:ph type="sldNum" sz="quarter" idx="2"/>
          </p:nvPr>
        </p:nvSpPr>
        <p:spPr/>
        <p:txBody>
          <a:bodyPr/>
          <a:lstStyle/>
          <a:p>
            <a:fld id="{86CB4B4D-7CA3-9044-876B-883B54F8677D}" type="slidenum">
              <a:rPr lang="es-MX" smtClean="0"/>
              <a:t>65</a:t>
            </a:fld>
            <a:endParaRPr lang="es-MX"/>
          </a:p>
        </p:txBody>
      </p:sp>
      <p:sp>
        <p:nvSpPr>
          <p:cNvPr id="5" name="Rectángulo 4">
            <a:extLst>
              <a:ext uri="{FF2B5EF4-FFF2-40B4-BE49-F238E27FC236}">
                <a16:creationId xmlns:a16="http://schemas.microsoft.com/office/drawing/2014/main" id="{ABDBD303-9517-4A51-8125-406B9412166A}"/>
              </a:ext>
            </a:extLst>
          </p:cNvPr>
          <p:cNvSpPr/>
          <p:nvPr/>
        </p:nvSpPr>
        <p:spPr>
          <a:xfrm>
            <a:off x="3219251" y="554073"/>
            <a:ext cx="5753498" cy="923330"/>
          </a:xfrm>
          <a:prstGeom prst="rect">
            <a:avLst/>
          </a:prstGeom>
          <a:noFill/>
        </p:spPr>
        <p:txBody>
          <a:bodyPr wrap="none" lIns="91440" tIns="45720" rIns="91440" bIns="45720">
            <a:spAutoFit/>
          </a:bodyPr>
          <a:lstStyle/>
          <a:p>
            <a:pPr algn="ctr"/>
            <a:r>
              <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Etapas de auditoría</a:t>
            </a:r>
          </a:p>
        </p:txBody>
      </p:sp>
      <p:grpSp>
        <p:nvGrpSpPr>
          <p:cNvPr id="6" name="Grupo 5">
            <a:extLst>
              <a:ext uri="{FF2B5EF4-FFF2-40B4-BE49-F238E27FC236}">
                <a16:creationId xmlns:a16="http://schemas.microsoft.com/office/drawing/2014/main" id="{0F27B754-2E86-471D-9912-947E48BF2C5B}"/>
              </a:ext>
            </a:extLst>
          </p:cNvPr>
          <p:cNvGrpSpPr/>
          <p:nvPr/>
        </p:nvGrpSpPr>
        <p:grpSpPr>
          <a:xfrm>
            <a:off x="2083324" y="1477402"/>
            <a:ext cx="8088198" cy="4687727"/>
            <a:chOff x="0" y="-71561"/>
            <a:chExt cx="5222637" cy="2707488"/>
          </a:xfrm>
        </p:grpSpPr>
        <p:sp>
          <p:nvSpPr>
            <p:cNvPr id="7" name="Shape 1073741832">
              <a:extLst>
                <a:ext uri="{FF2B5EF4-FFF2-40B4-BE49-F238E27FC236}">
                  <a16:creationId xmlns:a16="http://schemas.microsoft.com/office/drawing/2014/main" id="{C7572511-027A-4FEF-8B95-8F81A87EE60F}"/>
                </a:ext>
              </a:extLst>
            </p:cNvPr>
            <p:cNvSpPr/>
            <p:nvPr/>
          </p:nvSpPr>
          <p:spPr>
            <a:xfrm>
              <a:off x="0" y="198120"/>
              <a:ext cx="300117" cy="2437807"/>
            </a:xfrm>
            <a:prstGeom prst="rect">
              <a:avLst/>
            </a:prstGeom>
            <a:noFill/>
            <a:ln w="12700" cap="flat">
              <a:noFill/>
              <a:miter lim="400000"/>
            </a:ln>
            <a:effectLst/>
          </p:spPr>
          <p:txBody>
            <a:bodyPr wrap="square" lIns="0" tIns="0" rIns="0" bIns="0" numCol="1" anchor="t">
              <a:noAutofit/>
            </a:bodyPr>
            <a:lstStyle/>
            <a:p>
              <a:pPr>
                <a:lnSpc>
                  <a:spcPct val="120000"/>
                </a:lnSpc>
                <a:spcAft>
                  <a:spcPts val="400"/>
                </a:spcAft>
              </a:pPr>
              <a:r>
                <a:rPr lang="en-US" dirty="0">
                  <a:solidFill>
                    <a:srgbClr val="434343"/>
                  </a:solidFill>
                  <a:effectLst/>
                  <a:latin typeface="Times New Roman" panose="02020603050405020304" pitchFamily="18" charset="0"/>
                  <a:ea typeface="Arial Unicode MS"/>
                  <a:cs typeface="Arial Unicode MS"/>
                </a:rPr>
                <a:t>S</a:t>
              </a:r>
              <a:endParaRPr lang="es-MX" dirty="0">
                <a:solidFill>
                  <a:srgbClr val="000000"/>
                </a:solidFill>
                <a:effectLst/>
                <a:latin typeface="Helvetica" panose="020B0604020202020204" pitchFamily="34" charset="0"/>
                <a:ea typeface="Arial Unicode MS"/>
                <a:cs typeface="Arial Unicode MS"/>
              </a:endParaRPr>
            </a:p>
            <a:p>
              <a:pPr>
                <a:lnSpc>
                  <a:spcPct val="120000"/>
                </a:lnSpc>
                <a:spcAft>
                  <a:spcPts val="400"/>
                </a:spcAft>
              </a:pPr>
              <a:r>
                <a:rPr lang="en-US" dirty="0">
                  <a:solidFill>
                    <a:srgbClr val="434343"/>
                  </a:solidFill>
                  <a:effectLst/>
                  <a:latin typeface="Times New Roman" panose="02020603050405020304" pitchFamily="18" charset="0"/>
                  <a:ea typeface="Arial Unicode MS"/>
                  <a:cs typeface="Arial Unicode MS"/>
                </a:rPr>
                <a:t>U</a:t>
              </a:r>
              <a:endParaRPr lang="es-MX" dirty="0">
                <a:solidFill>
                  <a:srgbClr val="000000"/>
                </a:solidFill>
                <a:effectLst/>
                <a:latin typeface="Helvetica" panose="020B0604020202020204" pitchFamily="34" charset="0"/>
                <a:ea typeface="Arial Unicode MS"/>
                <a:cs typeface="Arial Unicode MS"/>
              </a:endParaRPr>
            </a:p>
            <a:p>
              <a:pPr>
                <a:lnSpc>
                  <a:spcPct val="120000"/>
                </a:lnSpc>
                <a:spcAft>
                  <a:spcPts val="400"/>
                </a:spcAft>
              </a:pPr>
              <a:r>
                <a:rPr lang="en-US" dirty="0">
                  <a:solidFill>
                    <a:srgbClr val="434343"/>
                  </a:solidFill>
                  <a:effectLst/>
                  <a:latin typeface="Times New Roman" panose="02020603050405020304" pitchFamily="18" charset="0"/>
                  <a:ea typeface="Arial Unicode MS"/>
                  <a:cs typeface="Arial Unicode MS"/>
                </a:rPr>
                <a:t>P</a:t>
              </a:r>
              <a:endParaRPr lang="es-MX" dirty="0">
                <a:solidFill>
                  <a:srgbClr val="000000"/>
                </a:solidFill>
                <a:effectLst/>
                <a:latin typeface="Helvetica" panose="020B0604020202020204" pitchFamily="34" charset="0"/>
                <a:ea typeface="Arial Unicode MS"/>
                <a:cs typeface="Arial Unicode MS"/>
              </a:endParaRPr>
            </a:p>
            <a:p>
              <a:pPr>
                <a:lnSpc>
                  <a:spcPct val="120000"/>
                </a:lnSpc>
                <a:spcAft>
                  <a:spcPts val="400"/>
                </a:spcAft>
              </a:pPr>
              <a:r>
                <a:rPr lang="en-US" dirty="0">
                  <a:solidFill>
                    <a:srgbClr val="434343"/>
                  </a:solidFill>
                  <a:effectLst/>
                  <a:latin typeface="Times New Roman" panose="02020603050405020304" pitchFamily="18" charset="0"/>
                  <a:ea typeface="Arial Unicode MS"/>
                  <a:cs typeface="Arial Unicode MS"/>
                </a:rPr>
                <a:t>E</a:t>
              </a:r>
              <a:endParaRPr lang="es-MX" dirty="0">
                <a:solidFill>
                  <a:srgbClr val="000000"/>
                </a:solidFill>
                <a:effectLst/>
                <a:latin typeface="Helvetica" panose="020B0604020202020204" pitchFamily="34" charset="0"/>
                <a:ea typeface="Arial Unicode MS"/>
                <a:cs typeface="Arial Unicode MS"/>
              </a:endParaRPr>
            </a:p>
            <a:p>
              <a:pPr>
                <a:lnSpc>
                  <a:spcPct val="120000"/>
                </a:lnSpc>
                <a:spcAft>
                  <a:spcPts val="400"/>
                </a:spcAft>
              </a:pPr>
              <a:r>
                <a:rPr lang="en-US" dirty="0">
                  <a:solidFill>
                    <a:srgbClr val="434343"/>
                  </a:solidFill>
                  <a:effectLst/>
                  <a:latin typeface="Times New Roman" panose="02020603050405020304" pitchFamily="18" charset="0"/>
                  <a:ea typeface="Arial Unicode MS"/>
                  <a:cs typeface="Arial Unicode MS"/>
                </a:rPr>
                <a:t>R</a:t>
              </a:r>
              <a:endParaRPr lang="es-MX" dirty="0">
                <a:solidFill>
                  <a:srgbClr val="000000"/>
                </a:solidFill>
                <a:effectLst/>
                <a:latin typeface="Helvetica" panose="020B0604020202020204" pitchFamily="34" charset="0"/>
                <a:ea typeface="Arial Unicode MS"/>
                <a:cs typeface="Arial Unicode MS"/>
              </a:endParaRPr>
            </a:p>
            <a:p>
              <a:pPr>
                <a:lnSpc>
                  <a:spcPct val="120000"/>
                </a:lnSpc>
                <a:spcAft>
                  <a:spcPts val="400"/>
                </a:spcAft>
              </a:pPr>
              <a:r>
                <a:rPr lang="en-US" dirty="0">
                  <a:solidFill>
                    <a:srgbClr val="434343"/>
                  </a:solidFill>
                  <a:effectLst/>
                  <a:latin typeface="Times New Roman" panose="02020603050405020304" pitchFamily="18" charset="0"/>
                  <a:ea typeface="Arial Unicode MS"/>
                  <a:cs typeface="Arial Unicode MS"/>
                </a:rPr>
                <a:t>V</a:t>
              </a:r>
              <a:endParaRPr lang="es-MX" dirty="0">
                <a:solidFill>
                  <a:srgbClr val="000000"/>
                </a:solidFill>
                <a:effectLst/>
                <a:latin typeface="Helvetica" panose="020B0604020202020204" pitchFamily="34" charset="0"/>
                <a:ea typeface="Arial Unicode MS"/>
                <a:cs typeface="Arial Unicode MS"/>
              </a:endParaRPr>
            </a:p>
            <a:p>
              <a:pPr>
                <a:lnSpc>
                  <a:spcPct val="120000"/>
                </a:lnSpc>
                <a:spcAft>
                  <a:spcPts val="400"/>
                </a:spcAft>
              </a:pPr>
              <a:r>
                <a:rPr lang="en-US" dirty="0">
                  <a:solidFill>
                    <a:srgbClr val="434343"/>
                  </a:solidFill>
                  <a:effectLst/>
                  <a:latin typeface="Times New Roman" panose="02020603050405020304" pitchFamily="18" charset="0"/>
                  <a:ea typeface="Arial Unicode MS"/>
                  <a:cs typeface="Arial Unicode MS"/>
                </a:rPr>
                <a:t>I</a:t>
              </a:r>
              <a:endParaRPr lang="es-MX" dirty="0">
                <a:solidFill>
                  <a:srgbClr val="000000"/>
                </a:solidFill>
                <a:effectLst/>
                <a:latin typeface="Helvetica" panose="020B0604020202020204" pitchFamily="34" charset="0"/>
                <a:ea typeface="Arial Unicode MS"/>
                <a:cs typeface="Arial Unicode MS"/>
              </a:endParaRPr>
            </a:p>
            <a:p>
              <a:pPr>
                <a:lnSpc>
                  <a:spcPct val="120000"/>
                </a:lnSpc>
                <a:spcAft>
                  <a:spcPts val="400"/>
                </a:spcAft>
              </a:pPr>
              <a:r>
                <a:rPr lang="en-US" dirty="0">
                  <a:solidFill>
                    <a:srgbClr val="434343"/>
                  </a:solidFill>
                  <a:effectLst/>
                  <a:latin typeface="Times New Roman" panose="02020603050405020304" pitchFamily="18" charset="0"/>
                  <a:ea typeface="Arial Unicode MS"/>
                  <a:cs typeface="Arial Unicode MS"/>
                </a:rPr>
                <a:t>S</a:t>
              </a:r>
              <a:endParaRPr lang="es-MX" dirty="0">
                <a:solidFill>
                  <a:srgbClr val="000000"/>
                </a:solidFill>
                <a:effectLst/>
                <a:latin typeface="Helvetica" panose="020B0604020202020204" pitchFamily="34" charset="0"/>
                <a:ea typeface="Arial Unicode MS"/>
                <a:cs typeface="Arial Unicode MS"/>
              </a:endParaRPr>
            </a:p>
            <a:p>
              <a:pPr>
                <a:lnSpc>
                  <a:spcPct val="120000"/>
                </a:lnSpc>
                <a:spcAft>
                  <a:spcPts val="400"/>
                </a:spcAft>
              </a:pPr>
              <a:r>
                <a:rPr lang="en-US" dirty="0">
                  <a:solidFill>
                    <a:srgbClr val="434343"/>
                  </a:solidFill>
                  <a:effectLst/>
                  <a:latin typeface="Times New Roman" panose="02020603050405020304" pitchFamily="18" charset="0"/>
                  <a:ea typeface="Arial Unicode MS"/>
                  <a:cs typeface="Arial Unicode MS"/>
                </a:rPr>
                <a:t>I</a:t>
              </a:r>
              <a:endParaRPr lang="es-MX" dirty="0">
                <a:solidFill>
                  <a:srgbClr val="000000"/>
                </a:solidFill>
                <a:effectLst/>
                <a:latin typeface="Helvetica" panose="020B0604020202020204" pitchFamily="34" charset="0"/>
                <a:ea typeface="Arial Unicode MS"/>
                <a:cs typeface="Arial Unicode MS"/>
              </a:endParaRPr>
            </a:p>
            <a:p>
              <a:pPr>
                <a:lnSpc>
                  <a:spcPct val="120000"/>
                </a:lnSpc>
                <a:spcAft>
                  <a:spcPts val="400"/>
                </a:spcAft>
              </a:pPr>
              <a:r>
                <a:rPr lang="en-US" dirty="0">
                  <a:solidFill>
                    <a:srgbClr val="434343"/>
                  </a:solidFill>
                  <a:effectLst/>
                  <a:latin typeface="Times New Roman" panose="02020603050405020304" pitchFamily="18" charset="0"/>
                  <a:ea typeface="Arial Unicode MS"/>
                  <a:cs typeface="Arial Unicode MS"/>
                </a:rPr>
                <a:t>O</a:t>
              </a:r>
              <a:endParaRPr lang="es-MX" dirty="0">
                <a:solidFill>
                  <a:srgbClr val="000000"/>
                </a:solidFill>
                <a:effectLst/>
                <a:latin typeface="Helvetica" panose="020B0604020202020204" pitchFamily="34" charset="0"/>
                <a:ea typeface="Arial Unicode MS"/>
                <a:cs typeface="Arial Unicode MS"/>
              </a:endParaRPr>
            </a:p>
            <a:p>
              <a:pPr>
                <a:lnSpc>
                  <a:spcPct val="120000"/>
                </a:lnSpc>
                <a:spcAft>
                  <a:spcPts val="400"/>
                </a:spcAft>
              </a:pPr>
              <a:r>
                <a:rPr lang="en-US" dirty="0">
                  <a:solidFill>
                    <a:srgbClr val="434343"/>
                  </a:solidFill>
                  <a:effectLst/>
                  <a:latin typeface="Times New Roman" panose="02020603050405020304" pitchFamily="18" charset="0"/>
                  <a:ea typeface="Arial Unicode MS"/>
                  <a:cs typeface="Arial Unicode MS"/>
                </a:rPr>
                <a:t>N</a:t>
              </a:r>
              <a:endParaRPr lang="es-MX" dirty="0">
                <a:solidFill>
                  <a:srgbClr val="000000"/>
                </a:solidFill>
                <a:effectLst/>
                <a:latin typeface="Helvetica" panose="020B0604020202020204" pitchFamily="34" charset="0"/>
                <a:ea typeface="Arial Unicode MS"/>
                <a:cs typeface="Arial Unicode MS"/>
              </a:endParaRPr>
            </a:p>
          </p:txBody>
        </p:sp>
        <p:grpSp>
          <p:nvGrpSpPr>
            <p:cNvPr id="8" name="Grupo 7">
              <a:extLst>
                <a:ext uri="{FF2B5EF4-FFF2-40B4-BE49-F238E27FC236}">
                  <a16:creationId xmlns:a16="http://schemas.microsoft.com/office/drawing/2014/main" id="{E6D4054E-F12E-4FB6-B8ED-2F7F147A202B}"/>
                </a:ext>
              </a:extLst>
            </p:cNvPr>
            <p:cNvGrpSpPr/>
            <p:nvPr/>
          </p:nvGrpSpPr>
          <p:grpSpPr>
            <a:xfrm>
              <a:off x="403860" y="-71561"/>
              <a:ext cx="4818777" cy="2699868"/>
              <a:chOff x="7620" y="-71561"/>
              <a:chExt cx="4818777" cy="2699868"/>
            </a:xfrm>
          </p:grpSpPr>
          <p:grpSp>
            <p:nvGrpSpPr>
              <p:cNvPr id="9" name="Grupo 8">
                <a:extLst>
                  <a:ext uri="{FF2B5EF4-FFF2-40B4-BE49-F238E27FC236}">
                    <a16:creationId xmlns:a16="http://schemas.microsoft.com/office/drawing/2014/main" id="{A85D1628-21EA-4EDF-9331-87CFCB33336E}"/>
                  </a:ext>
                </a:extLst>
              </p:cNvPr>
              <p:cNvGrpSpPr/>
              <p:nvPr/>
            </p:nvGrpSpPr>
            <p:grpSpPr>
              <a:xfrm>
                <a:off x="7620" y="-71561"/>
                <a:ext cx="4325288" cy="2389590"/>
                <a:chOff x="7620" y="-71561"/>
                <a:chExt cx="4325288" cy="2389590"/>
              </a:xfrm>
            </p:grpSpPr>
            <p:grpSp>
              <p:nvGrpSpPr>
                <p:cNvPr id="11" name="Grupo 10">
                  <a:extLst>
                    <a:ext uri="{FF2B5EF4-FFF2-40B4-BE49-F238E27FC236}">
                      <a16:creationId xmlns:a16="http://schemas.microsoft.com/office/drawing/2014/main" id="{52D8528F-DD07-429C-97A4-D3754FCF8E14}"/>
                    </a:ext>
                  </a:extLst>
                </p:cNvPr>
                <p:cNvGrpSpPr/>
                <p:nvPr/>
              </p:nvGrpSpPr>
              <p:grpSpPr>
                <a:xfrm>
                  <a:off x="60842" y="-71561"/>
                  <a:ext cx="4272066" cy="1637994"/>
                  <a:chOff x="60842" y="-71561"/>
                  <a:chExt cx="4272066" cy="1637994"/>
                </a:xfrm>
              </p:grpSpPr>
              <p:sp>
                <p:nvSpPr>
                  <p:cNvPr id="18" name="Shape 1073741825">
                    <a:extLst>
                      <a:ext uri="{FF2B5EF4-FFF2-40B4-BE49-F238E27FC236}">
                        <a16:creationId xmlns:a16="http://schemas.microsoft.com/office/drawing/2014/main" id="{3A94B26C-A16E-4700-B989-05DF4439F87E}"/>
                      </a:ext>
                    </a:extLst>
                  </p:cNvPr>
                  <p:cNvSpPr/>
                  <p:nvPr/>
                </p:nvSpPr>
                <p:spPr>
                  <a:xfrm>
                    <a:off x="411480" y="-71561"/>
                    <a:ext cx="3505200" cy="1637994"/>
                  </a:xfrm>
                  <a:prstGeom prst="rightArrow">
                    <a:avLst>
                      <a:gd name="adj1" fmla="val 32000"/>
                      <a:gd name="adj2" fmla="val 54504"/>
                    </a:avLst>
                  </a:prstGeom>
                  <a:solidFill>
                    <a:srgbClr val="AAAAAA"/>
                  </a:solidFill>
                  <a:ln w="12700" cap="flat">
                    <a:noFill/>
                    <a:miter lim="400000"/>
                  </a:ln>
                  <a:effectLst/>
                </p:spPr>
                <p:txBody>
                  <a:bodyPr/>
                  <a:lstStyle/>
                  <a:p>
                    <a:endParaRPr lang="es-MX"/>
                  </a:p>
                </p:txBody>
              </p:sp>
              <p:grpSp>
                <p:nvGrpSpPr>
                  <p:cNvPr id="19" name="Group 1073741828">
                    <a:extLst>
                      <a:ext uri="{FF2B5EF4-FFF2-40B4-BE49-F238E27FC236}">
                        <a16:creationId xmlns:a16="http://schemas.microsoft.com/office/drawing/2014/main" id="{5F21191E-BFEC-4601-9721-F429EC13C919}"/>
                      </a:ext>
                    </a:extLst>
                  </p:cNvPr>
                  <p:cNvGrpSpPr/>
                  <p:nvPr/>
                </p:nvGrpSpPr>
                <p:grpSpPr>
                  <a:xfrm>
                    <a:off x="60842" y="522798"/>
                    <a:ext cx="1270000" cy="445261"/>
                    <a:chOff x="60842" y="-41082"/>
                    <a:chExt cx="1270000" cy="445260"/>
                  </a:xfrm>
                </p:grpSpPr>
                <p:sp>
                  <p:nvSpPr>
                    <p:cNvPr id="26" name="Shape 1073741826">
                      <a:extLst>
                        <a:ext uri="{FF2B5EF4-FFF2-40B4-BE49-F238E27FC236}">
                          <a16:creationId xmlns:a16="http://schemas.microsoft.com/office/drawing/2014/main" id="{0619E683-7A5A-4C4F-9D5B-C8C7DBEEF708}"/>
                        </a:ext>
                      </a:extLst>
                    </p:cNvPr>
                    <p:cNvSpPr/>
                    <p:nvPr/>
                  </p:nvSpPr>
                  <p:spPr>
                    <a:xfrm>
                      <a:off x="60842" y="-41082"/>
                      <a:ext cx="1270000" cy="419815"/>
                    </a:xfrm>
                    <a:prstGeom prst="roundRect">
                      <a:avLst>
                        <a:gd name="adj" fmla="val 45377"/>
                      </a:avLst>
                    </a:prstGeom>
                    <a:solidFill>
                      <a:srgbClr val="4D683D"/>
                    </a:solidFill>
                    <a:ln w="12700" cap="flat">
                      <a:noFill/>
                      <a:miter lim="400000"/>
                    </a:ln>
                    <a:effectLst/>
                  </p:spPr>
                  <p:txBody>
                    <a:bodyPr/>
                    <a:lstStyle/>
                    <a:p>
                      <a:endParaRPr lang="es-MX" sz="2000" dirty="0"/>
                    </a:p>
                  </p:txBody>
                </p:sp>
                <p:sp>
                  <p:nvSpPr>
                    <p:cNvPr id="27" name="Shape 1073741827">
                      <a:extLst>
                        <a:ext uri="{FF2B5EF4-FFF2-40B4-BE49-F238E27FC236}">
                          <a16:creationId xmlns:a16="http://schemas.microsoft.com/office/drawing/2014/main" id="{24E6ACAB-296A-4B37-A3C6-E03D4F24A678}"/>
                        </a:ext>
                      </a:extLst>
                    </p:cNvPr>
                    <p:cNvSpPr/>
                    <p:nvPr/>
                  </p:nvSpPr>
                  <p:spPr>
                    <a:xfrm>
                      <a:off x="73660" y="73660"/>
                      <a:ext cx="1142762" cy="330518"/>
                    </a:xfrm>
                    <a:prstGeom prst="rect">
                      <a:avLst/>
                    </a:prstGeom>
                    <a:noFill/>
                    <a:ln w="12700" cap="flat">
                      <a:noFill/>
                      <a:miter lim="400000"/>
                    </a:ln>
                    <a:effectLst/>
                  </p:spPr>
                  <p:txBody>
                    <a:bodyPr wrap="square" lIns="0" tIns="0" rIns="0" bIns="0" numCol="1" anchor="t">
                      <a:noAutofit/>
                    </a:bodyPr>
                    <a:lstStyle/>
                    <a:p>
                      <a:pPr algn="ctr">
                        <a:lnSpc>
                          <a:spcPct val="120000"/>
                        </a:lnSpc>
                        <a:spcAft>
                          <a:spcPts val="400"/>
                        </a:spcAft>
                      </a:pPr>
                      <a:r>
                        <a:rPr lang="es-ES_tradnl" dirty="0">
                          <a:solidFill>
                            <a:srgbClr val="FEFEFE"/>
                          </a:solidFill>
                          <a:effectLst/>
                          <a:latin typeface="Times New Roman" panose="02020603050405020304" pitchFamily="18" charset="0"/>
                          <a:ea typeface="Arial Unicode MS"/>
                          <a:cs typeface="Arial Unicode MS"/>
                        </a:rPr>
                        <a:t>PLANEACION</a:t>
                      </a:r>
                      <a:endParaRPr lang="es-MX" dirty="0">
                        <a:solidFill>
                          <a:srgbClr val="000000"/>
                        </a:solidFill>
                        <a:effectLst/>
                        <a:latin typeface="Helvetica" panose="020B0604020202020204" pitchFamily="34" charset="0"/>
                        <a:ea typeface="Arial Unicode MS"/>
                        <a:cs typeface="Arial Unicode MS"/>
                      </a:endParaRPr>
                    </a:p>
                  </p:txBody>
                </p:sp>
              </p:grpSp>
              <p:grpSp>
                <p:nvGrpSpPr>
                  <p:cNvPr id="20" name="Group 1073741831">
                    <a:extLst>
                      <a:ext uri="{FF2B5EF4-FFF2-40B4-BE49-F238E27FC236}">
                        <a16:creationId xmlns:a16="http://schemas.microsoft.com/office/drawing/2014/main" id="{5146F74A-6C47-488E-8D96-6A68B8D6B649}"/>
                      </a:ext>
                    </a:extLst>
                  </p:cNvPr>
                  <p:cNvGrpSpPr/>
                  <p:nvPr/>
                </p:nvGrpSpPr>
                <p:grpSpPr>
                  <a:xfrm>
                    <a:off x="1554361" y="522798"/>
                    <a:ext cx="1270000" cy="442086"/>
                    <a:chOff x="22741" y="-71562"/>
                    <a:chExt cx="1270000" cy="442085"/>
                  </a:xfrm>
                </p:grpSpPr>
                <p:sp>
                  <p:nvSpPr>
                    <p:cNvPr id="24" name="Shape 1073741829">
                      <a:extLst>
                        <a:ext uri="{FF2B5EF4-FFF2-40B4-BE49-F238E27FC236}">
                          <a16:creationId xmlns:a16="http://schemas.microsoft.com/office/drawing/2014/main" id="{D4C0BFCD-FB53-4FBE-A406-EF42EA9CEA37}"/>
                        </a:ext>
                      </a:extLst>
                    </p:cNvPr>
                    <p:cNvSpPr/>
                    <p:nvPr/>
                  </p:nvSpPr>
                  <p:spPr>
                    <a:xfrm>
                      <a:off x="22741" y="-71562"/>
                      <a:ext cx="1270000" cy="419815"/>
                    </a:xfrm>
                    <a:prstGeom prst="roundRect">
                      <a:avLst>
                        <a:gd name="adj" fmla="val 45377"/>
                      </a:avLst>
                    </a:prstGeom>
                    <a:solidFill>
                      <a:srgbClr val="FFFFFF"/>
                    </a:solidFill>
                    <a:ln w="6350" cap="flat">
                      <a:noFill/>
                      <a:prstDash val="solid"/>
                      <a:miter lim="400000"/>
                    </a:ln>
                    <a:effectLst/>
                  </p:spPr>
                  <p:txBody>
                    <a:bodyPr/>
                    <a:lstStyle/>
                    <a:p>
                      <a:endParaRPr lang="es-MX"/>
                    </a:p>
                  </p:txBody>
                </p:sp>
                <p:sp>
                  <p:nvSpPr>
                    <p:cNvPr id="25" name="Shape 1073741830">
                      <a:extLst>
                        <a:ext uri="{FF2B5EF4-FFF2-40B4-BE49-F238E27FC236}">
                          <a16:creationId xmlns:a16="http://schemas.microsoft.com/office/drawing/2014/main" id="{0D1B5134-5058-4E5C-858D-8B7B670DCDC3}"/>
                        </a:ext>
                      </a:extLst>
                    </p:cNvPr>
                    <p:cNvSpPr/>
                    <p:nvPr/>
                  </p:nvSpPr>
                  <p:spPr>
                    <a:xfrm>
                      <a:off x="69969" y="40005"/>
                      <a:ext cx="1142762" cy="330518"/>
                    </a:xfrm>
                    <a:prstGeom prst="rect">
                      <a:avLst/>
                    </a:prstGeom>
                    <a:noFill/>
                    <a:ln w="12700" cap="flat">
                      <a:noFill/>
                      <a:miter lim="400000"/>
                    </a:ln>
                    <a:effectLst/>
                  </p:spPr>
                  <p:txBody>
                    <a:bodyPr wrap="square" lIns="0" tIns="0" rIns="0" bIns="0" numCol="1" anchor="t">
                      <a:noAutofit/>
                    </a:bodyPr>
                    <a:lstStyle/>
                    <a:p>
                      <a:pPr algn="ctr">
                        <a:lnSpc>
                          <a:spcPct val="120000"/>
                        </a:lnSpc>
                        <a:spcAft>
                          <a:spcPts val="400"/>
                        </a:spcAft>
                      </a:pPr>
                      <a:r>
                        <a:rPr lang="es-ES_tradnl" dirty="0">
                          <a:solidFill>
                            <a:srgbClr val="000000"/>
                          </a:solidFill>
                          <a:effectLst/>
                          <a:latin typeface="Times New Roman" panose="02020603050405020304" pitchFamily="18" charset="0"/>
                          <a:ea typeface="Arial Unicode MS"/>
                          <a:cs typeface="Arial Unicode MS"/>
                        </a:rPr>
                        <a:t>EJECUCION</a:t>
                      </a:r>
                      <a:endParaRPr lang="es-MX" dirty="0">
                        <a:solidFill>
                          <a:srgbClr val="000000"/>
                        </a:solidFill>
                        <a:effectLst/>
                        <a:latin typeface="Helvetica" panose="020B0604020202020204" pitchFamily="34" charset="0"/>
                        <a:ea typeface="Arial Unicode MS"/>
                        <a:cs typeface="Arial Unicode MS"/>
                      </a:endParaRPr>
                    </a:p>
                  </p:txBody>
                </p:sp>
              </p:grpSp>
              <p:grpSp>
                <p:nvGrpSpPr>
                  <p:cNvPr id="21" name="Group 1073741835">
                    <a:extLst>
                      <a:ext uri="{FF2B5EF4-FFF2-40B4-BE49-F238E27FC236}">
                        <a16:creationId xmlns:a16="http://schemas.microsoft.com/office/drawing/2014/main" id="{9E5757B2-AD6D-4A82-9C3D-202941A7123B}"/>
                      </a:ext>
                    </a:extLst>
                  </p:cNvPr>
                  <p:cNvGrpSpPr/>
                  <p:nvPr/>
                </p:nvGrpSpPr>
                <p:grpSpPr>
                  <a:xfrm>
                    <a:off x="3062908" y="522798"/>
                    <a:ext cx="1270000" cy="437641"/>
                    <a:chOff x="-7952" y="-63942"/>
                    <a:chExt cx="1270000" cy="437640"/>
                  </a:xfrm>
                </p:grpSpPr>
                <p:sp>
                  <p:nvSpPr>
                    <p:cNvPr id="22" name="Shape 1073741833">
                      <a:extLst>
                        <a:ext uri="{FF2B5EF4-FFF2-40B4-BE49-F238E27FC236}">
                          <a16:creationId xmlns:a16="http://schemas.microsoft.com/office/drawing/2014/main" id="{B29A67A8-8E29-4CE4-8300-EA73E70A26F0}"/>
                        </a:ext>
                      </a:extLst>
                    </p:cNvPr>
                    <p:cNvSpPr/>
                    <p:nvPr/>
                  </p:nvSpPr>
                  <p:spPr>
                    <a:xfrm>
                      <a:off x="-7952" y="-63942"/>
                      <a:ext cx="1270000" cy="419815"/>
                    </a:xfrm>
                    <a:prstGeom prst="roundRect">
                      <a:avLst>
                        <a:gd name="adj" fmla="val 45377"/>
                      </a:avLst>
                    </a:prstGeom>
                    <a:solidFill>
                      <a:srgbClr val="DC5922"/>
                    </a:solidFill>
                    <a:ln w="12700" cap="flat">
                      <a:noFill/>
                      <a:miter lim="400000"/>
                    </a:ln>
                    <a:effectLst/>
                  </p:spPr>
                  <p:txBody>
                    <a:bodyPr/>
                    <a:lstStyle/>
                    <a:p>
                      <a:endParaRPr lang="es-MX"/>
                    </a:p>
                  </p:txBody>
                </p:sp>
                <p:sp>
                  <p:nvSpPr>
                    <p:cNvPr id="23" name="Shape 1073741834">
                      <a:extLst>
                        <a:ext uri="{FF2B5EF4-FFF2-40B4-BE49-F238E27FC236}">
                          <a16:creationId xmlns:a16="http://schemas.microsoft.com/office/drawing/2014/main" id="{8886C291-66F3-4DC1-9266-F58FF552DC6C}"/>
                        </a:ext>
                      </a:extLst>
                    </p:cNvPr>
                    <p:cNvSpPr/>
                    <p:nvPr/>
                  </p:nvSpPr>
                  <p:spPr>
                    <a:xfrm>
                      <a:off x="69969" y="43180"/>
                      <a:ext cx="1142762" cy="330518"/>
                    </a:xfrm>
                    <a:prstGeom prst="rect">
                      <a:avLst/>
                    </a:prstGeom>
                    <a:noFill/>
                    <a:ln w="12700" cap="flat">
                      <a:noFill/>
                      <a:miter lim="400000"/>
                    </a:ln>
                    <a:effectLst/>
                  </p:spPr>
                  <p:txBody>
                    <a:bodyPr wrap="square" lIns="0" tIns="0" rIns="0" bIns="0" numCol="1" anchor="t">
                      <a:noAutofit/>
                    </a:bodyPr>
                    <a:lstStyle/>
                    <a:p>
                      <a:pPr algn="ctr">
                        <a:lnSpc>
                          <a:spcPct val="120000"/>
                        </a:lnSpc>
                        <a:spcAft>
                          <a:spcPts val="400"/>
                        </a:spcAft>
                      </a:pPr>
                      <a:r>
                        <a:rPr lang="es-ES_tradnl" dirty="0">
                          <a:solidFill>
                            <a:srgbClr val="FEFEFE"/>
                          </a:solidFill>
                          <a:effectLst/>
                          <a:latin typeface="Times New Roman" panose="02020603050405020304" pitchFamily="18" charset="0"/>
                          <a:ea typeface="Arial Unicode MS"/>
                          <a:cs typeface="Arial Unicode MS"/>
                        </a:rPr>
                        <a:t>INFORME</a:t>
                      </a:r>
                      <a:endParaRPr lang="es-MX" dirty="0">
                        <a:solidFill>
                          <a:srgbClr val="000000"/>
                        </a:solidFill>
                        <a:effectLst/>
                        <a:latin typeface="Helvetica" panose="020B0604020202020204" pitchFamily="34" charset="0"/>
                        <a:ea typeface="Arial Unicode MS"/>
                        <a:cs typeface="Arial Unicode MS"/>
                      </a:endParaRPr>
                    </a:p>
                  </p:txBody>
                </p:sp>
              </p:grpSp>
            </p:grpSp>
            <p:sp>
              <p:nvSpPr>
                <p:cNvPr id="12" name="Shape 1073741839">
                  <a:extLst>
                    <a:ext uri="{FF2B5EF4-FFF2-40B4-BE49-F238E27FC236}">
                      <a16:creationId xmlns:a16="http://schemas.microsoft.com/office/drawing/2014/main" id="{3FDA1043-FD07-4A4A-83C1-0CD7519C78BA}"/>
                    </a:ext>
                  </a:extLst>
                </p:cNvPr>
                <p:cNvSpPr/>
                <p:nvPr/>
              </p:nvSpPr>
              <p:spPr>
                <a:xfrm>
                  <a:off x="1508760" y="1615440"/>
                  <a:ext cx="1315602" cy="306349"/>
                </a:xfrm>
                <a:prstGeom prst="rect">
                  <a:avLst/>
                </a:prstGeom>
                <a:noFill/>
                <a:ln w="6350" cap="flat">
                  <a:noFill/>
                  <a:prstDash val="solid"/>
                  <a:miter lim="400000"/>
                </a:ln>
                <a:effectLst/>
              </p:spPr>
              <p:txBody>
                <a:bodyPr wrap="square" lIns="0" tIns="0" rIns="0" bIns="0" numCol="1" anchor="t">
                  <a:noAutofit/>
                </a:bodyPr>
                <a:lstStyle/>
                <a:p>
                  <a:pPr algn="ctr">
                    <a:lnSpc>
                      <a:spcPct val="120000"/>
                    </a:lnSpc>
                    <a:spcAft>
                      <a:spcPts val="400"/>
                    </a:spcAft>
                  </a:pPr>
                  <a:r>
                    <a:rPr lang="es-ES_tradnl" dirty="0">
                      <a:solidFill>
                        <a:srgbClr val="FF0000"/>
                      </a:solidFill>
                      <a:effectLst/>
                      <a:latin typeface="Times New Roman" panose="02020603050405020304" pitchFamily="18" charset="0"/>
                      <a:ea typeface="Arial Unicode MS"/>
                      <a:cs typeface="Arial Unicode MS"/>
                    </a:rPr>
                    <a:t>Ejecución de auditoría</a:t>
                  </a:r>
                  <a:endParaRPr lang="es-MX" dirty="0">
                    <a:solidFill>
                      <a:srgbClr val="FF0000"/>
                    </a:solidFill>
                    <a:effectLst/>
                    <a:latin typeface="Helvetica" panose="020B0604020202020204" pitchFamily="34" charset="0"/>
                    <a:ea typeface="Arial Unicode MS"/>
                    <a:cs typeface="Arial Unicode MS"/>
                  </a:endParaRPr>
                </a:p>
              </p:txBody>
            </p:sp>
            <p:grpSp>
              <p:nvGrpSpPr>
                <p:cNvPr id="13" name="Grupo 12">
                  <a:extLst>
                    <a:ext uri="{FF2B5EF4-FFF2-40B4-BE49-F238E27FC236}">
                      <a16:creationId xmlns:a16="http://schemas.microsoft.com/office/drawing/2014/main" id="{64E22B93-9CF9-428A-B4CE-F2A36762A7F8}"/>
                    </a:ext>
                  </a:extLst>
                </p:cNvPr>
                <p:cNvGrpSpPr/>
                <p:nvPr/>
              </p:nvGrpSpPr>
              <p:grpSpPr>
                <a:xfrm>
                  <a:off x="7620" y="1181100"/>
                  <a:ext cx="1323222" cy="1136929"/>
                  <a:chOff x="0" y="0"/>
                  <a:chExt cx="1323222" cy="1136929"/>
                </a:xfrm>
              </p:grpSpPr>
              <p:sp>
                <p:nvSpPr>
                  <p:cNvPr id="15" name="Shape 1073741836">
                    <a:extLst>
                      <a:ext uri="{FF2B5EF4-FFF2-40B4-BE49-F238E27FC236}">
                        <a16:creationId xmlns:a16="http://schemas.microsoft.com/office/drawing/2014/main" id="{E8ABF3AF-7E53-48A5-ABBD-C8BAF715A492}"/>
                      </a:ext>
                    </a:extLst>
                  </p:cNvPr>
                  <p:cNvSpPr/>
                  <p:nvPr/>
                </p:nvSpPr>
                <p:spPr>
                  <a:xfrm>
                    <a:off x="0" y="0"/>
                    <a:ext cx="1315601" cy="306349"/>
                  </a:xfrm>
                  <a:prstGeom prst="rect">
                    <a:avLst/>
                  </a:prstGeom>
                  <a:noFill/>
                  <a:ln w="6350" cap="flat">
                    <a:noFill/>
                    <a:prstDash val="solid"/>
                    <a:miter lim="400000"/>
                  </a:ln>
                  <a:effectLst/>
                </p:spPr>
                <p:txBody>
                  <a:bodyPr wrap="square" lIns="0" tIns="0" rIns="0" bIns="0" numCol="1" anchor="t">
                    <a:noAutofit/>
                  </a:bodyPr>
                  <a:lstStyle/>
                  <a:p>
                    <a:pPr algn="ctr">
                      <a:lnSpc>
                        <a:spcPct val="120000"/>
                      </a:lnSpc>
                      <a:spcAft>
                        <a:spcPts val="400"/>
                      </a:spcAft>
                    </a:pPr>
                    <a:r>
                      <a:rPr lang="es-ES_tradnl" dirty="0">
                        <a:solidFill>
                          <a:srgbClr val="FF0000"/>
                        </a:solidFill>
                        <a:effectLst/>
                        <a:latin typeface="Times New Roman" panose="02020603050405020304" pitchFamily="18" charset="0"/>
                        <a:ea typeface="Arial Unicode MS"/>
                        <a:cs typeface="Arial Unicode MS"/>
                      </a:rPr>
                      <a:t>Planeación general</a:t>
                    </a:r>
                    <a:endParaRPr lang="es-MX" sz="2400" dirty="0">
                      <a:solidFill>
                        <a:srgbClr val="FF0000"/>
                      </a:solidFill>
                      <a:effectLst/>
                      <a:latin typeface="Helvetica" panose="020B0604020202020204" pitchFamily="34" charset="0"/>
                      <a:ea typeface="Arial Unicode MS"/>
                      <a:cs typeface="Arial Unicode MS"/>
                    </a:endParaRPr>
                  </a:p>
                </p:txBody>
              </p:sp>
              <p:sp>
                <p:nvSpPr>
                  <p:cNvPr id="16" name="Shape 1073741837">
                    <a:extLst>
                      <a:ext uri="{FF2B5EF4-FFF2-40B4-BE49-F238E27FC236}">
                        <a16:creationId xmlns:a16="http://schemas.microsoft.com/office/drawing/2014/main" id="{47039F21-4C6C-4B49-8047-0CCB26D298FA}"/>
                      </a:ext>
                    </a:extLst>
                  </p:cNvPr>
                  <p:cNvSpPr/>
                  <p:nvPr/>
                </p:nvSpPr>
                <p:spPr>
                  <a:xfrm>
                    <a:off x="7620" y="419100"/>
                    <a:ext cx="1315602" cy="306349"/>
                  </a:xfrm>
                  <a:prstGeom prst="rect">
                    <a:avLst/>
                  </a:prstGeom>
                  <a:noFill/>
                  <a:ln w="6350" cap="flat">
                    <a:noFill/>
                    <a:prstDash val="solid"/>
                    <a:miter lim="400000"/>
                  </a:ln>
                  <a:effectLst/>
                </p:spPr>
                <p:txBody>
                  <a:bodyPr wrap="square" lIns="0" tIns="0" rIns="0" bIns="0" numCol="1" anchor="t">
                    <a:noAutofit/>
                  </a:bodyPr>
                  <a:lstStyle/>
                  <a:p>
                    <a:pPr algn="ctr">
                      <a:lnSpc>
                        <a:spcPct val="120000"/>
                      </a:lnSpc>
                      <a:spcAft>
                        <a:spcPts val="400"/>
                      </a:spcAft>
                    </a:pPr>
                    <a:r>
                      <a:rPr lang="es-ES_tradnl" dirty="0">
                        <a:solidFill>
                          <a:srgbClr val="FF0000"/>
                        </a:solidFill>
                        <a:effectLst/>
                        <a:latin typeface="Times New Roman" panose="02020603050405020304" pitchFamily="18" charset="0"/>
                        <a:ea typeface="Arial Unicode MS"/>
                        <a:cs typeface="Arial Unicode MS"/>
                      </a:rPr>
                      <a:t>Inicio</a:t>
                    </a:r>
                    <a:endParaRPr lang="es-MX" sz="2400" dirty="0">
                      <a:solidFill>
                        <a:srgbClr val="FF0000"/>
                      </a:solidFill>
                      <a:effectLst/>
                      <a:latin typeface="Helvetica" panose="020B0604020202020204" pitchFamily="34" charset="0"/>
                      <a:ea typeface="Arial Unicode MS"/>
                      <a:cs typeface="Arial Unicode MS"/>
                    </a:endParaRPr>
                  </a:p>
                </p:txBody>
              </p:sp>
              <p:sp>
                <p:nvSpPr>
                  <p:cNvPr id="17" name="Shape 1073741838">
                    <a:extLst>
                      <a:ext uri="{FF2B5EF4-FFF2-40B4-BE49-F238E27FC236}">
                        <a16:creationId xmlns:a16="http://schemas.microsoft.com/office/drawing/2014/main" id="{DCBA9F1C-9C75-4668-8C4A-647BC3150F3B}"/>
                      </a:ext>
                    </a:extLst>
                  </p:cNvPr>
                  <p:cNvSpPr/>
                  <p:nvPr/>
                </p:nvSpPr>
                <p:spPr>
                  <a:xfrm>
                    <a:off x="7620" y="830580"/>
                    <a:ext cx="1315602" cy="306349"/>
                  </a:xfrm>
                  <a:prstGeom prst="rect">
                    <a:avLst/>
                  </a:prstGeom>
                  <a:noFill/>
                  <a:ln w="6350" cap="flat">
                    <a:noFill/>
                    <a:prstDash val="solid"/>
                    <a:miter lim="400000"/>
                  </a:ln>
                  <a:effectLst/>
                </p:spPr>
                <p:txBody>
                  <a:bodyPr wrap="square" lIns="0" tIns="0" rIns="0" bIns="0" numCol="1" anchor="t">
                    <a:noAutofit/>
                  </a:bodyPr>
                  <a:lstStyle/>
                  <a:p>
                    <a:pPr algn="ctr">
                      <a:lnSpc>
                        <a:spcPct val="120000"/>
                      </a:lnSpc>
                      <a:spcAft>
                        <a:spcPts val="400"/>
                      </a:spcAft>
                    </a:pPr>
                    <a:r>
                      <a:rPr lang="es-ES_tradnl" sz="2000" dirty="0">
                        <a:solidFill>
                          <a:srgbClr val="FF0000"/>
                        </a:solidFill>
                        <a:effectLst/>
                        <a:latin typeface="Times New Roman" panose="02020603050405020304" pitchFamily="18" charset="0"/>
                        <a:ea typeface="Arial Unicode MS"/>
                        <a:cs typeface="Arial Unicode MS"/>
                      </a:rPr>
                      <a:t>Planeación detallada</a:t>
                    </a:r>
                    <a:endParaRPr lang="es-MX" sz="2800" dirty="0">
                      <a:solidFill>
                        <a:srgbClr val="FF0000"/>
                      </a:solidFill>
                      <a:effectLst/>
                      <a:latin typeface="Helvetica" panose="020B0604020202020204" pitchFamily="34" charset="0"/>
                      <a:ea typeface="Arial Unicode MS"/>
                      <a:cs typeface="Arial Unicode MS"/>
                    </a:endParaRPr>
                  </a:p>
                </p:txBody>
              </p:sp>
            </p:grpSp>
            <p:sp>
              <p:nvSpPr>
                <p:cNvPr id="14" name="Shape 1073741840">
                  <a:extLst>
                    <a:ext uri="{FF2B5EF4-FFF2-40B4-BE49-F238E27FC236}">
                      <a16:creationId xmlns:a16="http://schemas.microsoft.com/office/drawing/2014/main" id="{F70B320F-E21D-4242-B14D-06F4599EA6E8}"/>
                    </a:ext>
                  </a:extLst>
                </p:cNvPr>
                <p:cNvSpPr/>
                <p:nvPr/>
              </p:nvSpPr>
              <p:spPr>
                <a:xfrm>
                  <a:off x="3002280" y="1539240"/>
                  <a:ext cx="1315602" cy="458114"/>
                </a:xfrm>
                <a:prstGeom prst="rect">
                  <a:avLst/>
                </a:prstGeom>
                <a:noFill/>
                <a:ln w="6350" cap="flat">
                  <a:noFill/>
                  <a:prstDash val="solid"/>
                  <a:miter lim="400000"/>
                </a:ln>
                <a:effectLst/>
              </p:spPr>
              <p:txBody>
                <a:bodyPr wrap="square" lIns="0" tIns="0" rIns="0" bIns="0" numCol="1" anchor="t">
                  <a:noAutofit/>
                </a:bodyPr>
                <a:lstStyle/>
                <a:p>
                  <a:pPr algn="ctr">
                    <a:lnSpc>
                      <a:spcPct val="120000"/>
                    </a:lnSpc>
                    <a:spcAft>
                      <a:spcPts val="400"/>
                    </a:spcAft>
                  </a:pPr>
                  <a:r>
                    <a:rPr lang="es-ES_tradnl" dirty="0">
                      <a:solidFill>
                        <a:srgbClr val="FF0000"/>
                      </a:solidFill>
                      <a:effectLst/>
                      <a:latin typeface="Times New Roman" panose="02020603050405020304" pitchFamily="18" charset="0"/>
                      <a:ea typeface="Arial Unicode MS"/>
                      <a:cs typeface="Arial Unicode MS"/>
                    </a:rPr>
                    <a:t>Elaboración del informe de auditoría</a:t>
                  </a:r>
                  <a:endParaRPr lang="es-MX" dirty="0">
                    <a:solidFill>
                      <a:srgbClr val="FF0000"/>
                    </a:solidFill>
                    <a:effectLst/>
                    <a:latin typeface="Helvetica" panose="020B0604020202020204" pitchFamily="34" charset="0"/>
                    <a:ea typeface="Arial Unicode MS"/>
                    <a:cs typeface="Arial Unicode MS"/>
                  </a:endParaRPr>
                </a:p>
              </p:txBody>
            </p:sp>
          </p:grpSp>
          <p:sp>
            <p:nvSpPr>
              <p:cNvPr id="10" name="Shape 1073741832">
                <a:extLst>
                  <a:ext uri="{FF2B5EF4-FFF2-40B4-BE49-F238E27FC236}">
                    <a16:creationId xmlns:a16="http://schemas.microsoft.com/office/drawing/2014/main" id="{19FFDD59-F2C1-4F17-AEDD-7D07FBA8F0CB}"/>
                  </a:ext>
                </a:extLst>
              </p:cNvPr>
              <p:cNvSpPr/>
              <p:nvPr/>
            </p:nvSpPr>
            <p:spPr>
              <a:xfrm>
                <a:off x="4526280" y="190500"/>
                <a:ext cx="300117" cy="2437807"/>
              </a:xfrm>
              <a:prstGeom prst="rect">
                <a:avLst/>
              </a:prstGeom>
              <a:noFill/>
              <a:ln w="12700" cap="flat">
                <a:noFill/>
                <a:miter lim="400000"/>
              </a:ln>
              <a:effectLst/>
            </p:spPr>
            <p:txBody>
              <a:bodyPr wrap="square" lIns="0" tIns="0" rIns="0" bIns="0" numCol="1" anchor="t">
                <a:noAutofit/>
              </a:bodyPr>
              <a:lstStyle/>
              <a:p>
                <a:pPr algn="ctr">
                  <a:lnSpc>
                    <a:spcPct val="120000"/>
                  </a:lnSpc>
                  <a:spcAft>
                    <a:spcPts val="400"/>
                  </a:spcAft>
                </a:pPr>
                <a:r>
                  <a:rPr lang="es-ES_tradnl" dirty="0">
                    <a:solidFill>
                      <a:srgbClr val="434343"/>
                    </a:solidFill>
                    <a:effectLst/>
                    <a:latin typeface="Times New Roman" panose="02020603050405020304" pitchFamily="18" charset="0"/>
                    <a:ea typeface="Arial Unicode MS"/>
                    <a:cs typeface="Arial Unicode MS"/>
                  </a:rPr>
                  <a:t>S</a:t>
                </a:r>
                <a:endParaRPr lang="es-MX" dirty="0">
                  <a:solidFill>
                    <a:srgbClr val="000000"/>
                  </a:solidFill>
                  <a:effectLst/>
                  <a:latin typeface="Helvetica" panose="020B0604020202020204" pitchFamily="34" charset="0"/>
                  <a:ea typeface="Arial Unicode MS"/>
                  <a:cs typeface="Arial Unicode MS"/>
                </a:endParaRPr>
              </a:p>
              <a:p>
                <a:pPr algn="ctr">
                  <a:lnSpc>
                    <a:spcPct val="120000"/>
                  </a:lnSpc>
                  <a:spcAft>
                    <a:spcPts val="400"/>
                  </a:spcAft>
                </a:pPr>
                <a:r>
                  <a:rPr lang="es-ES_tradnl" dirty="0">
                    <a:solidFill>
                      <a:srgbClr val="434343"/>
                    </a:solidFill>
                    <a:effectLst/>
                    <a:latin typeface="Times New Roman" panose="02020603050405020304" pitchFamily="18" charset="0"/>
                    <a:ea typeface="Arial Unicode MS"/>
                    <a:cs typeface="Arial Unicode MS"/>
                  </a:rPr>
                  <a:t>E</a:t>
                </a:r>
                <a:endParaRPr lang="es-MX" dirty="0">
                  <a:solidFill>
                    <a:srgbClr val="000000"/>
                  </a:solidFill>
                  <a:effectLst/>
                  <a:latin typeface="Helvetica" panose="020B0604020202020204" pitchFamily="34" charset="0"/>
                  <a:ea typeface="Arial Unicode MS"/>
                  <a:cs typeface="Arial Unicode MS"/>
                </a:endParaRPr>
              </a:p>
              <a:p>
                <a:pPr algn="ctr">
                  <a:lnSpc>
                    <a:spcPct val="120000"/>
                  </a:lnSpc>
                  <a:spcAft>
                    <a:spcPts val="400"/>
                  </a:spcAft>
                </a:pPr>
                <a:r>
                  <a:rPr lang="es-ES_tradnl" dirty="0">
                    <a:solidFill>
                      <a:srgbClr val="434343"/>
                    </a:solidFill>
                    <a:effectLst/>
                    <a:latin typeface="Times New Roman" panose="02020603050405020304" pitchFamily="18" charset="0"/>
                    <a:ea typeface="Arial Unicode MS"/>
                    <a:cs typeface="Arial Unicode MS"/>
                  </a:rPr>
                  <a:t>G</a:t>
                </a:r>
                <a:endParaRPr lang="es-MX" dirty="0">
                  <a:solidFill>
                    <a:srgbClr val="000000"/>
                  </a:solidFill>
                  <a:effectLst/>
                  <a:latin typeface="Helvetica" panose="020B0604020202020204" pitchFamily="34" charset="0"/>
                  <a:ea typeface="Arial Unicode MS"/>
                  <a:cs typeface="Arial Unicode MS"/>
                </a:endParaRPr>
              </a:p>
              <a:p>
                <a:pPr algn="ctr">
                  <a:lnSpc>
                    <a:spcPct val="120000"/>
                  </a:lnSpc>
                  <a:spcAft>
                    <a:spcPts val="400"/>
                  </a:spcAft>
                </a:pPr>
                <a:r>
                  <a:rPr lang="es-ES_tradnl" dirty="0">
                    <a:solidFill>
                      <a:srgbClr val="434343"/>
                    </a:solidFill>
                    <a:effectLst/>
                    <a:latin typeface="Times New Roman" panose="02020603050405020304" pitchFamily="18" charset="0"/>
                    <a:ea typeface="Arial Unicode MS"/>
                    <a:cs typeface="Arial Unicode MS"/>
                  </a:rPr>
                  <a:t>U</a:t>
                </a:r>
                <a:endParaRPr lang="es-MX" dirty="0">
                  <a:solidFill>
                    <a:srgbClr val="000000"/>
                  </a:solidFill>
                  <a:effectLst/>
                  <a:latin typeface="Helvetica" panose="020B0604020202020204" pitchFamily="34" charset="0"/>
                  <a:ea typeface="Arial Unicode MS"/>
                  <a:cs typeface="Arial Unicode MS"/>
                </a:endParaRPr>
              </a:p>
              <a:p>
                <a:pPr algn="ctr">
                  <a:lnSpc>
                    <a:spcPct val="120000"/>
                  </a:lnSpc>
                  <a:spcAft>
                    <a:spcPts val="400"/>
                  </a:spcAft>
                </a:pPr>
                <a:r>
                  <a:rPr lang="es-ES_tradnl" dirty="0">
                    <a:solidFill>
                      <a:srgbClr val="434343"/>
                    </a:solidFill>
                    <a:effectLst/>
                    <a:latin typeface="Times New Roman" panose="02020603050405020304" pitchFamily="18" charset="0"/>
                    <a:ea typeface="Arial Unicode MS"/>
                    <a:cs typeface="Arial Unicode MS"/>
                  </a:rPr>
                  <a:t>I</a:t>
                </a:r>
                <a:endParaRPr lang="es-MX" dirty="0">
                  <a:solidFill>
                    <a:srgbClr val="000000"/>
                  </a:solidFill>
                  <a:effectLst/>
                  <a:latin typeface="Helvetica" panose="020B0604020202020204" pitchFamily="34" charset="0"/>
                  <a:ea typeface="Arial Unicode MS"/>
                  <a:cs typeface="Arial Unicode MS"/>
                </a:endParaRPr>
              </a:p>
              <a:p>
                <a:pPr algn="ctr">
                  <a:lnSpc>
                    <a:spcPct val="120000"/>
                  </a:lnSpc>
                  <a:spcAft>
                    <a:spcPts val="400"/>
                  </a:spcAft>
                </a:pPr>
                <a:r>
                  <a:rPr lang="es-ES_tradnl" dirty="0">
                    <a:solidFill>
                      <a:srgbClr val="434343"/>
                    </a:solidFill>
                    <a:effectLst/>
                    <a:latin typeface="Times New Roman" panose="02020603050405020304" pitchFamily="18" charset="0"/>
                    <a:ea typeface="Arial Unicode MS"/>
                    <a:cs typeface="Arial Unicode MS"/>
                  </a:rPr>
                  <a:t>M</a:t>
                </a:r>
                <a:endParaRPr lang="es-MX" dirty="0">
                  <a:solidFill>
                    <a:srgbClr val="000000"/>
                  </a:solidFill>
                  <a:effectLst/>
                  <a:latin typeface="Helvetica" panose="020B0604020202020204" pitchFamily="34" charset="0"/>
                  <a:ea typeface="Arial Unicode MS"/>
                  <a:cs typeface="Arial Unicode MS"/>
                </a:endParaRPr>
              </a:p>
              <a:p>
                <a:pPr algn="ctr">
                  <a:lnSpc>
                    <a:spcPct val="120000"/>
                  </a:lnSpc>
                  <a:spcAft>
                    <a:spcPts val="400"/>
                  </a:spcAft>
                </a:pPr>
                <a:r>
                  <a:rPr lang="es-ES_tradnl" dirty="0">
                    <a:solidFill>
                      <a:srgbClr val="434343"/>
                    </a:solidFill>
                    <a:effectLst/>
                    <a:latin typeface="Times New Roman" panose="02020603050405020304" pitchFamily="18" charset="0"/>
                    <a:ea typeface="Arial Unicode MS"/>
                    <a:cs typeface="Arial Unicode MS"/>
                  </a:rPr>
                  <a:t>I</a:t>
                </a:r>
                <a:endParaRPr lang="es-MX" dirty="0">
                  <a:solidFill>
                    <a:srgbClr val="000000"/>
                  </a:solidFill>
                  <a:effectLst/>
                  <a:latin typeface="Helvetica" panose="020B0604020202020204" pitchFamily="34" charset="0"/>
                  <a:ea typeface="Arial Unicode MS"/>
                  <a:cs typeface="Arial Unicode MS"/>
                </a:endParaRPr>
              </a:p>
              <a:p>
                <a:pPr algn="ctr">
                  <a:lnSpc>
                    <a:spcPct val="120000"/>
                  </a:lnSpc>
                  <a:spcAft>
                    <a:spcPts val="400"/>
                  </a:spcAft>
                </a:pPr>
                <a:r>
                  <a:rPr lang="es-ES_tradnl" dirty="0">
                    <a:solidFill>
                      <a:srgbClr val="434343"/>
                    </a:solidFill>
                    <a:effectLst/>
                    <a:latin typeface="Times New Roman" panose="02020603050405020304" pitchFamily="18" charset="0"/>
                    <a:ea typeface="Arial Unicode MS"/>
                    <a:cs typeface="Arial Unicode MS"/>
                  </a:rPr>
                  <a:t>E</a:t>
                </a:r>
                <a:endParaRPr lang="es-MX" dirty="0">
                  <a:solidFill>
                    <a:srgbClr val="000000"/>
                  </a:solidFill>
                  <a:effectLst/>
                  <a:latin typeface="Helvetica" panose="020B0604020202020204" pitchFamily="34" charset="0"/>
                  <a:ea typeface="Arial Unicode MS"/>
                  <a:cs typeface="Arial Unicode MS"/>
                </a:endParaRPr>
              </a:p>
              <a:p>
                <a:pPr algn="ctr">
                  <a:lnSpc>
                    <a:spcPct val="120000"/>
                  </a:lnSpc>
                  <a:spcAft>
                    <a:spcPts val="400"/>
                  </a:spcAft>
                </a:pPr>
                <a:r>
                  <a:rPr lang="es-ES_tradnl" dirty="0">
                    <a:solidFill>
                      <a:srgbClr val="434343"/>
                    </a:solidFill>
                    <a:effectLst/>
                    <a:latin typeface="Times New Roman" panose="02020603050405020304" pitchFamily="18" charset="0"/>
                    <a:ea typeface="Arial Unicode MS"/>
                    <a:cs typeface="Arial Unicode MS"/>
                  </a:rPr>
                  <a:t>N</a:t>
                </a:r>
                <a:endParaRPr lang="es-MX" dirty="0">
                  <a:solidFill>
                    <a:srgbClr val="000000"/>
                  </a:solidFill>
                  <a:effectLst/>
                  <a:latin typeface="Helvetica" panose="020B0604020202020204" pitchFamily="34" charset="0"/>
                  <a:ea typeface="Arial Unicode MS"/>
                  <a:cs typeface="Arial Unicode MS"/>
                </a:endParaRPr>
              </a:p>
              <a:p>
                <a:pPr algn="ctr">
                  <a:lnSpc>
                    <a:spcPct val="120000"/>
                  </a:lnSpc>
                  <a:spcAft>
                    <a:spcPts val="400"/>
                  </a:spcAft>
                </a:pPr>
                <a:r>
                  <a:rPr lang="es-ES_tradnl" dirty="0">
                    <a:solidFill>
                      <a:srgbClr val="434343"/>
                    </a:solidFill>
                    <a:effectLst/>
                    <a:latin typeface="Times New Roman" panose="02020603050405020304" pitchFamily="18" charset="0"/>
                    <a:ea typeface="Arial Unicode MS"/>
                    <a:cs typeface="Arial Unicode MS"/>
                  </a:rPr>
                  <a:t>T</a:t>
                </a:r>
                <a:endParaRPr lang="es-MX" dirty="0">
                  <a:solidFill>
                    <a:srgbClr val="000000"/>
                  </a:solidFill>
                  <a:effectLst/>
                  <a:latin typeface="Helvetica" panose="020B0604020202020204" pitchFamily="34" charset="0"/>
                  <a:ea typeface="Arial Unicode MS"/>
                  <a:cs typeface="Arial Unicode MS"/>
                </a:endParaRPr>
              </a:p>
              <a:p>
                <a:pPr algn="ctr">
                  <a:lnSpc>
                    <a:spcPct val="120000"/>
                  </a:lnSpc>
                  <a:spcAft>
                    <a:spcPts val="400"/>
                  </a:spcAft>
                </a:pPr>
                <a:r>
                  <a:rPr lang="es-ES_tradnl" dirty="0">
                    <a:solidFill>
                      <a:srgbClr val="434343"/>
                    </a:solidFill>
                    <a:effectLst/>
                    <a:latin typeface="Times New Roman" panose="02020603050405020304" pitchFamily="18" charset="0"/>
                    <a:ea typeface="Arial Unicode MS"/>
                    <a:cs typeface="Arial Unicode MS"/>
                  </a:rPr>
                  <a:t>O</a:t>
                </a:r>
                <a:endParaRPr lang="es-MX" dirty="0">
                  <a:solidFill>
                    <a:srgbClr val="000000"/>
                  </a:solidFill>
                  <a:effectLst/>
                  <a:latin typeface="Helvetica" panose="020B0604020202020204" pitchFamily="34" charset="0"/>
                  <a:ea typeface="Arial Unicode MS"/>
                  <a:cs typeface="Arial Unicode MS"/>
                </a:endParaRPr>
              </a:p>
            </p:txBody>
          </p:sp>
        </p:grpSp>
      </p:grpSp>
    </p:spTree>
    <p:extLst>
      <p:ext uri="{BB962C8B-B14F-4D97-AF65-F5344CB8AC3E}">
        <p14:creationId xmlns:p14="http://schemas.microsoft.com/office/powerpoint/2010/main" val="15935939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E5129B1-F67B-409C-BB5C-02D7CB057BCF}"/>
              </a:ext>
            </a:extLst>
          </p:cNvPr>
          <p:cNvSpPr>
            <a:spLocks noGrp="1"/>
          </p:cNvSpPr>
          <p:nvPr>
            <p:ph type="title"/>
          </p:nvPr>
        </p:nvSpPr>
        <p:spPr/>
        <p:txBody>
          <a:bodyPr/>
          <a:lstStyle/>
          <a:p>
            <a:pPr algn="ctr"/>
            <a:r>
              <a:rPr lang="es-MX" dirty="0"/>
              <a:t>Consideraciones</a:t>
            </a:r>
            <a:br>
              <a:rPr lang="es-MX" dirty="0"/>
            </a:br>
            <a:r>
              <a:rPr lang="es-MX" dirty="0"/>
              <a:t>generales 1</a:t>
            </a:r>
          </a:p>
        </p:txBody>
      </p:sp>
      <p:sp>
        <p:nvSpPr>
          <p:cNvPr id="6" name="Marcador de texto 5">
            <a:extLst>
              <a:ext uri="{FF2B5EF4-FFF2-40B4-BE49-F238E27FC236}">
                <a16:creationId xmlns:a16="http://schemas.microsoft.com/office/drawing/2014/main" id="{63119B8F-006B-4983-82B1-F3005C7B2B96}"/>
              </a:ext>
            </a:extLst>
          </p:cNvPr>
          <p:cNvSpPr>
            <a:spLocks noGrp="1"/>
          </p:cNvSpPr>
          <p:nvPr>
            <p:ph type="body" sz="half" idx="1"/>
          </p:nvPr>
        </p:nvSpPr>
        <p:spPr/>
        <p:txBody>
          <a:bodyPr/>
          <a:lstStyle/>
          <a:p>
            <a:pPr algn="just">
              <a:lnSpc>
                <a:spcPct val="150000"/>
              </a:lnSpc>
            </a:pPr>
            <a:r>
              <a:rPr lang="es-MX" dirty="0"/>
              <a:t>Los grupos auditores se asegurarán de obtener la evidencia suficiente, competente, relevante y pertinente que sustente los resultados de la revisión.</a:t>
            </a:r>
          </a:p>
          <a:p>
            <a:pPr algn="just">
              <a:lnSpc>
                <a:spcPct val="150000"/>
              </a:lnSpc>
            </a:pPr>
            <a:r>
              <a:rPr lang="es-MX" dirty="0"/>
              <a:t>Los </a:t>
            </a:r>
            <a:r>
              <a:rPr lang="es-MX" b="1" dirty="0"/>
              <a:t>resultados</a:t>
            </a:r>
            <a:r>
              <a:rPr lang="es-MX" dirty="0"/>
              <a:t> de auditoría se basarán en una </a:t>
            </a:r>
            <a:r>
              <a:rPr lang="es-MX" b="1" dirty="0"/>
              <a:t>estructura triádica</a:t>
            </a:r>
            <a:r>
              <a:rPr lang="es-MX" dirty="0"/>
              <a:t>: </a:t>
            </a:r>
            <a:r>
              <a:rPr lang="es-MX" u="sng" dirty="0"/>
              <a:t>deber ser, ser y conclusión</a:t>
            </a:r>
            <a:r>
              <a:rPr lang="es-MX" dirty="0"/>
              <a:t>, la cual deberá disertar sobre la existencia o no de observaciones.</a:t>
            </a:r>
          </a:p>
        </p:txBody>
      </p:sp>
      <p:sp>
        <p:nvSpPr>
          <p:cNvPr id="4" name="Marcador de número de diapositiva 3">
            <a:extLst>
              <a:ext uri="{FF2B5EF4-FFF2-40B4-BE49-F238E27FC236}">
                <a16:creationId xmlns:a16="http://schemas.microsoft.com/office/drawing/2014/main" id="{8753E83E-88BD-46FF-90A3-F0C4076321C8}"/>
              </a:ext>
            </a:extLst>
          </p:cNvPr>
          <p:cNvSpPr>
            <a:spLocks noGrp="1"/>
          </p:cNvSpPr>
          <p:nvPr>
            <p:ph type="sldNum" sz="quarter" idx="2"/>
          </p:nvPr>
        </p:nvSpPr>
        <p:spPr/>
        <p:txBody>
          <a:bodyPr/>
          <a:lstStyle/>
          <a:p>
            <a:fld id="{86CB4B4D-7CA3-9044-876B-883B54F8677D}" type="slidenum">
              <a:rPr lang="es-MX" smtClean="0"/>
              <a:t>66</a:t>
            </a:fld>
            <a:endParaRPr lang="es-MX"/>
          </a:p>
        </p:txBody>
      </p:sp>
    </p:spTree>
    <p:extLst>
      <p:ext uri="{BB962C8B-B14F-4D97-AF65-F5344CB8AC3E}">
        <p14:creationId xmlns:p14="http://schemas.microsoft.com/office/powerpoint/2010/main" val="1300502120"/>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3AD53-0264-449F-B25D-D3712C40191C}"/>
              </a:ext>
            </a:extLst>
          </p:cNvPr>
          <p:cNvSpPr>
            <a:spLocks noGrp="1"/>
          </p:cNvSpPr>
          <p:nvPr>
            <p:ph type="title"/>
          </p:nvPr>
        </p:nvSpPr>
        <p:spPr/>
        <p:txBody>
          <a:bodyPr/>
          <a:lstStyle/>
          <a:p>
            <a:pPr algn="ctr"/>
            <a:r>
              <a:rPr lang="es-MX" dirty="0"/>
              <a:t>Consideraciones</a:t>
            </a:r>
            <a:br>
              <a:rPr lang="es-MX" dirty="0"/>
            </a:br>
            <a:r>
              <a:rPr lang="es-MX" dirty="0"/>
              <a:t>generales 2</a:t>
            </a:r>
          </a:p>
        </p:txBody>
      </p:sp>
      <p:sp>
        <p:nvSpPr>
          <p:cNvPr id="3" name="Marcador de texto 2">
            <a:extLst>
              <a:ext uri="{FF2B5EF4-FFF2-40B4-BE49-F238E27FC236}">
                <a16:creationId xmlns:a16="http://schemas.microsoft.com/office/drawing/2014/main" id="{BEBE22B5-FA10-4F33-9D3C-A53BD9ACC9EB}"/>
              </a:ext>
            </a:extLst>
          </p:cNvPr>
          <p:cNvSpPr>
            <a:spLocks noGrp="1"/>
          </p:cNvSpPr>
          <p:nvPr>
            <p:ph type="body" sz="half" idx="1"/>
          </p:nvPr>
        </p:nvSpPr>
        <p:spPr/>
        <p:txBody>
          <a:bodyPr/>
          <a:lstStyle/>
          <a:p>
            <a:pPr algn="just">
              <a:lnSpc>
                <a:spcPct val="150000"/>
              </a:lnSpc>
            </a:pPr>
            <a:r>
              <a:rPr lang="es-MX" dirty="0"/>
              <a:t>Todos los procedimientos de auditoría que apliquen los grupos auditores y sus conclusiones se registrarán en cédulas de trabajo, que deberán estar concluidas al cierre de cada auditoría.</a:t>
            </a:r>
          </a:p>
          <a:p>
            <a:pPr algn="just">
              <a:lnSpc>
                <a:spcPct val="150000"/>
              </a:lnSpc>
            </a:pPr>
            <a:r>
              <a:rPr lang="es-MX" dirty="0"/>
              <a:t>Los papeles de trabajo y demás documentos que se hayan generado u obtenido formarán parte del expediente de auditoría, que será resguardado conforme a la normativa del archivo documental.</a:t>
            </a:r>
          </a:p>
        </p:txBody>
      </p:sp>
      <p:sp>
        <p:nvSpPr>
          <p:cNvPr id="4" name="Marcador de número de diapositiva 3">
            <a:extLst>
              <a:ext uri="{FF2B5EF4-FFF2-40B4-BE49-F238E27FC236}">
                <a16:creationId xmlns:a16="http://schemas.microsoft.com/office/drawing/2014/main" id="{19FB1CFA-0058-40D6-8BA7-546FA20FB205}"/>
              </a:ext>
            </a:extLst>
          </p:cNvPr>
          <p:cNvSpPr>
            <a:spLocks noGrp="1"/>
          </p:cNvSpPr>
          <p:nvPr>
            <p:ph type="sldNum" sz="quarter" idx="2"/>
          </p:nvPr>
        </p:nvSpPr>
        <p:spPr/>
        <p:txBody>
          <a:bodyPr/>
          <a:lstStyle/>
          <a:p>
            <a:fld id="{86CB4B4D-7CA3-9044-876B-883B54F8677D}" type="slidenum">
              <a:rPr lang="es-MX" smtClean="0"/>
              <a:t>67</a:t>
            </a:fld>
            <a:endParaRPr lang="es-MX"/>
          </a:p>
        </p:txBody>
      </p:sp>
    </p:spTree>
    <p:extLst>
      <p:ext uri="{BB962C8B-B14F-4D97-AF65-F5344CB8AC3E}">
        <p14:creationId xmlns:p14="http://schemas.microsoft.com/office/powerpoint/2010/main" val="4120490958"/>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D61656-A493-463C-B93E-C0B3D9B8D32A}"/>
              </a:ext>
            </a:extLst>
          </p:cNvPr>
          <p:cNvSpPr>
            <a:spLocks noGrp="1"/>
          </p:cNvSpPr>
          <p:nvPr>
            <p:ph type="title"/>
          </p:nvPr>
        </p:nvSpPr>
        <p:spPr/>
        <p:txBody>
          <a:bodyPr/>
          <a:lstStyle/>
          <a:p>
            <a:pPr algn="ctr"/>
            <a:r>
              <a:rPr lang="es-MX" dirty="0"/>
              <a:t>Estructura</a:t>
            </a:r>
            <a:br>
              <a:rPr lang="es-MX" dirty="0"/>
            </a:br>
            <a:r>
              <a:rPr lang="es-MX" dirty="0"/>
              <a:t>triádica</a:t>
            </a:r>
          </a:p>
        </p:txBody>
      </p:sp>
      <p:sp>
        <p:nvSpPr>
          <p:cNvPr id="3" name="Marcador de texto 2">
            <a:extLst>
              <a:ext uri="{FF2B5EF4-FFF2-40B4-BE49-F238E27FC236}">
                <a16:creationId xmlns:a16="http://schemas.microsoft.com/office/drawing/2014/main" id="{6C0D0662-C127-4F00-9780-922313FB535A}"/>
              </a:ext>
            </a:extLst>
          </p:cNvPr>
          <p:cNvSpPr>
            <a:spLocks noGrp="1"/>
          </p:cNvSpPr>
          <p:nvPr>
            <p:ph type="body" sz="half" idx="1"/>
          </p:nvPr>
        </p:nvSpPr>
        <p:spPr/>
        <p:txBody>
          <a:bodyPr/>
          <a:lstStyle/>
          <a:p>
            <a:r>
              <a:rPr lang="es-MX" dirty="0"/>
              <a:t>DGRPF, artículo 23, fracción II:</a:t>
            </a:r>
          </a:p>
          <a:p>
            <a:endParaRPr lang="es-MX" dirty="0"/>
          </a:p>
          <a:p>
            <a:pPr>
              <a:lnSpc>
                <a:spcPct val="150000"/>
              </a:lnSpc>
            </a:pPr>
            <a:r>
              <a:rPr lang="es-MX" i="1" dirty="0"/>
              <a:t>“Las cédulas de resultados se registrarán), bajo la conceptualización de la </a:t>
            </a:r>
            <a:r>
              <a:rPr lang="es-MX" b="1" i="1" dirty="0"/>
              <a:t>estructura triádica</a:t>
            </a:r>
            <a:r>
              <a:rPr lang="es-MX" i="1" dirty="0"/>
              <a:t>: </a:t>
            </a:r>
            <a:r>
              <a:rPr lang="es-MX" i="1" u="sng" dirty="0"/>
              <a:t>deber ser, ser y conclusión</a:t>
            </a:r>
            <a:r>
              <a:rPr lang="es-MX" i="1" dirty="0"/>
              <a:t>, la cual deberá disertar sobre la existencia o no de </a:t>
            </a:r>
            <a:r>
              <a:rPr lang="es-MX" b="1" i="1" dirty="0"/>
              <a:t>hallazgos</a:t>
            </a:r>
            <a:r>
              <a:rPr lang="es-MX" i="1" dirty="0"/>
              <a:t>, los procedimientos y las pruebas aplicadas con sus respectivos resultados y conclusiones obtenidas.</a:t>
            </a:r>
          </a:p>
        </p:txBody>
      </p:sp>
      <p:sp>
        <p:nvSpPr>
          <p:cNvPr id="4" name="Marcador de número de diapositiva 3">
            <a:extLst>
              <a:ext uri="{FF2B5EF4-FFF2-40B4-BE49-F238E27FC236}">
                <a16:creationId xmlns:a16="http://schemas.microsoft.com/office/drawing/2014/main" id="{737EC495-08D8-4088-BF75-AC150947E0FF}"/>
              </a:ext>
            </a:extLst>
          </p:cNvPr>
          <p:cNvSpPr>
            <a:spLocks noGrp="1"/>
          </p:cNvSpPr>
          <p:nvPr>
            <p:ph type="sldNum" sz="quarter" idx="2"/>
          </p:nvPr>
        </p:nvSpPr>
        <p:spPr/>
        <p:txBody>
          <a:bodyPr/>
          <a:lstStyle/>
          <a:p>
            <a:fld id="{86CB4B4D-7CA3-9044-876B-883B54F8677D}" type="slidenum">
              <a:rPr lang="es-MX" smtClean="0"/>
              <a:t>68</a:t>
            </a:fld>
            <a:endParaRPr lang="es-MX"/>
          </a:p>
        </p:txBody>
      </p:sp>
    </p:spTree>
    <p:extLst>
      <p:ext uri="{BB962C8B-B14F-4D97-AF65-F5344CB8AC3E}">
        <p14:creationId xmlns:p14="http://schemas.microsoft.com/office/powerpoint/2010/main" val="2449017564"/>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97E31C6-BA91-F343-95FA-B7F5177BBAC2}"/>
              </a:ext>
            </a:extLst>
          </p:cNvPr>
          <p:cNvSpPr txBox="1">
            <a:spLocks/>
          </p:cNvSpPr>
          <p:nvPr/>
        </p:nvSpPr>
        <p:spPr>
          <a:xfrm>
            <a:off x="537970" y="441434"/>
            <a:ext cx="10639782" cy="474927"/>
          </a:xfrm>
          <a:prstGeom prst="rect">
            <a:avLst/>
          </a:prstGeom>
          <a:noFill/>
        </p:spPr>
        <p:txBody>
          <a:bodyPr anchor="b">
            <a:noAutofit/>
          </a:bodyPr>
          <a:lstStyle>
            <a:lvl1pPr algn="ctr" defTabSz="914400" rtl="0" eaLnBrk="1" latinLnBrk="0" hangingPunct="1">
              <a:lnSpc>
                <a:spcPct val="90000"/>
              </a:lnSpc>
              <a:spcBef>
                <a:spcPct val="0"/>
              </a:spcBef>
              <a:buNone/>
              <a:defRPr sz="4400" b="1" i="0" kern="1200">
                <a:solidFill>
                  <a:srgbClr val="BC945A"/>
                </a:solidFill>
                <a:latin typeface="Montserrat SemiBold" pitchFamily="2" charset="77"/>
                <a:ea typeface="+mj-ea"/>
                <a:cs typeface="+mj-cs"/>
              </a:defRPr>
            </a:lvl1pPr>
          </a:lstStyle>
          <a:p>
            <a:r>
              <a:rPr lang="es-MX" sz="2400" dirty="0">
                <a:solidFill>
                  <a:srgbClr val="691B31"/>
                </a:solidFill>
              </a:rPr>
              <a:t>Estructura tríadica del resultado </a:t>
            </a:r>
            <a:endParaRPr lang="en-US" sz="2400" dirty="0">
              <a:solidFill>
                <a:srgbClr val="691B31"/>
              </a:solidFill>
            </a:endParaRPr>
          </a:p>
        </p:txBody>
      </p:sp>
      <p:sp>
        <p:nvSpPr>
          <p:cNvPr id="7" name="Rectángulo redondeado 6"/>
          <p:cNvSpPr/>
          <p:nvPr/>
        </p:nvSpPr>
        <p:spPr>
          <a:xfrm>
            <a:off x="831851" y="2192652"/>
            <a:ext cx="2468880" cy="378823"/>
          </a:xfrm>
          <a:prstGeom prst="roundRect">
            <a:avLst/>
          </a:prstGeom>
          <a:solidFill>
            <a:srgbClr val="A42145">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Montserrat" panose="00000500000000000000" pitchFamily="2" charset="0"/>
              </a:rPr>
              <a:t>Deber ser</a:t>
            </a:r>
            <a:endParaRPr lang="es-MX" dirty="0">
              <a:latin typeface="Montserrat" panose="00000500000000000000" pitchFamily="2" charset="0"/>
            </a:endParaRPr>
          </a:p>
        </p:txBody>
      </p:sp>
      <p:sp>
        <p:nvSpPr>
          <p:cNvPr id="8" name="Rectángulo redondeado 7"/>
          <p:cNvSpPr/>
          <p:nvPr/>
        </p:nvSpPr>
        <p:spPr>
          <a:xfrm>
            <a:off x="831851" y="3505804"/>
            <a:ext cx="2468880" cy="378823"/>
          </a:xfrm>
          <a:prstGeom prst="roundRect">
            <a:avLst/>
          </a:prstGeom>
          <a:solidFill>
            <a:srgbClr val="A42145">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Montserrat" panose="00000500000000000000" pitchFamily="2" charset="0"/>
              </a:rPr>
              <a:t>Ser</a:t>
            </a:r>
            <a:endParaRPr lang="es-MX" dirty="0">
              <a:latin typeface="Montserrat" panose="00000500000000000000" pitchFamily="2" charset="0"/>
            </a:endParaRPr>
          </a:p>
        </p:txBody>
      </p:sp>
      <p:sp>
        <p:nvSpPr>
          <p:cNvPr id="10" name="Rectángulo redondeado 9"/>
          <p:cNvSpPr/>
          <p:nvPr/>
        </p:nvSpPr>
        <p:spPr>
          <a:xfrm>
            <a:off x="831851" y="4721386"/>
            <a:ext cx="2468880" cy="785417"/>
          </a:xfrm>
          <a:prstGeom prst="roundRect">
            <a:avLst/>
          </a:prstGeom>
          <a:solidFill>
            <a:srgbClr val="A42145">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Montserrat" panose="00000500000000000000" pitchFamily="2" charset="0"/>
              </a:rPr>
              <a:t>Conclusión o hallazgos</a:t>
            </a:r>
            <a:endParaRPr lang="es-MX" dirty="0">
              <a:latin typeface="Montserrat" panose="00000500000000000000" pitchFamily="2" charset="0"/>
            </a:endParaRPr>
          </a:p>
        </p:txBody>
      </p:sp>
      <p:sp>
        <p:nvSpPr>
          <p:cNvPr id="11" name="Igual que 10"/>
          <p:cNvSpPr/>
          <p:nvPr/>
        </p:nvSpPr>
        <p:spPr>
          <a:xfrm>
            <a:off x="3461656" y="2271664"/>
            <a:ext cx="326572" cy="240687"/>
          </a:xfrm>
          <a:prstGeom prst="mathEqual">
            <a:avLst/>
          </a:prstGeom>
          <a:solidFill>
            <a:srgbClr val="A42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3" name="Igual que 12"/>
          <p:cNvSpPr/>
          <p:nvPr/>
        </p:nvSpPr>
        <p:spPr>
          <a:xfrm>
            <a:off x="3461656" y="3643940"/>
            <a:ext cx="326572" cy="240687"/>
          </a:xfrm>
          <a:prstGeom prst="mathEqual">
            <a:avLst/>
          </a:prstGeom>
          <a:solidFill>
            <a:srgbClr val="A42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4" name="Igual que 13"/>
          <p:cNvSpPr/>
          <p:nvPr/>
        </p:nvSpPr>
        <p:spPr>
          <a:xfrm>
            <a:off x="3461656" y="4985706"/>
            <a:ext cx="326572" cy="240687"/>
          </a:xfrm>
          <a:prstGeom prst="mathEqual">
            <a:avLst/>
          </a:prstGeom>
          <a:solidFill>
            <a:srgbClr val="A42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5" name="Proceso alternativo 14"/>
          <p:cNvSpPr/>
          <p:nvPr/>
        </p:nvSpPr>
        <p:spPr>
          <a:xfrm rot="10800000" flipV="1">
            <a:off x="3863440" y="1974135"/>
            <a:ext cx="5630091" cy="862151"/>
          </a:xfrm>
          <a:prstGeom prst="flowChartAlternateProcess">
            <a:avLst/>
          </a:prstGeom>
          <a:solidFill>
            <a:srgbClr val="A42145">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Montserrat" panose="00000500000000000000" pitchFamily="2" charset="0"/>
              </a:rPr>
              <a:t>Está contenido en el mandato legal o normativo, así como en los estándares nacionales e internacionales. </a:t>
            </a:r>
          </a:p>
        </p:txBody>
      </p:sp>
      <p:sp>
        <p:nvSpPr>
          <p:cNvPr id="16" name="Proceso alternativo 15"/>
          <p:cNvSpPr/>
          <p:nvPr/>
        </p:nvSpPr>
        <p:spPr>
          <a:xfrm rot="10800000" flipV="1">
            <a:off x="3863440" y="3396279"/>
            <a:ext cx="5630091" cy="692331"/>
          </a:xfrm>
          <a:prstGeom prst="flowChartAlternateProcess">
            <a:avLst/>
          </a:prstGeom>
          <a:solidFill>
            <a:srgbClr val="A42145">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Montserrat" panose="00000500000000000000" pitchFamily="2" charset="0"/>
              </a:rPr>
              <a:t>Son los hechos, lo que es.</a:t>
            </a:r>
          </a:p>
        </p:txBody>
      </p:sp>
      <p:sp>
        <p:nvSpPr>
          <p:cNvPr id="17" name="Proceso alternativo 16"/>
          <p:cNvSpPr/>
          <p:nvPr/>
        </p:nvSpPr>
        <p:spPr>
          <a:xfrm rot="10800000" flipV="1">
            <a:off x="3863440" y="4747512"/>
            <a:ext cx="5630091" cy="692331"/>
          </a:xfrm>
          <a:prstGeom prst="flowChartAlternateProcess">
            <a:avLst/>
          </a:prstGeom>
          <a:solidFill>
            <a:srgbClr val="A42145">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Montserrat" panose="00000500000000000000" pitchFamily="2" charset="0"/>
              </a:rPr>
              <a:t>El posicionamiento del grupo auditor debe indicar si se cumplió o no con el deber ser, derivan en hallazgos.</a:t>
            </a:r>
          </a:p>
        </p:txBody>
      </p:sp>
      <p:grpSp>
        <p:nvGrpSpPr>
          <p:cNvPr id="18" name="Grupo 17"/>
          <p:cNvGrpSpPr/>
          <p:nvPr/>
        </p:nvGrpSpPr>
        <p:grpSpPr>
          <a:xfrm>
            <a:off x="9984239" y="2062393"/>
            <a:ext cx="1005840" cy="773158"/>
            <a:chOff x="0" y="0"/>
            <a:chExt cx="1337310" cy="1062990"/>
          </a:xfrm>
        </p:grpSpPr>
        <p:sp>
          <p:nvSpPr>
            <p:cNvPr id="19" name="Triángulo isósceles 18"/>
            <p:cNvSpPr/>
            <p:nvPr/>
          </p:nvSpPr>
          <p:spPr>
            <a:xfrm>
              <a:off x="0" y="0"/>
              <a:ext cx="1337310" cy="1062990"/>
            </a:xfrm>
            <a:prstGeom prst="triangle">
              <a:avLst/>
            </a:prstGeom>
            <a:noFill/>
            <a:ln w="57150">
              <a:solidFill>
                <a:srgbClr val="A4214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cxnSp>
          <p:nvCxnSpPr>
            <p:cNvPr id="20" name="Conector recto 19"/>
            <p:cNvCxnSpPr/>
            <p:nvPr/>
          </p:nvCxnSpPr>
          <p:spPr>
            <a:xfrm>
              <a:off x="449317" y="378372"/>
              <a:ext cx="448408" cy="0"/>
            </a:xfrm>
            <a:prstGeom prst="line">
              <a:avLst/>
            </a:prstGeom>
            <a:ln w="57150">
              <a:solidFill>
                <a:srgbClr val="A42145"/>
              </a:solidFill>
            </a:ln>
          </p:spPr>
          <p:style>
            <a:lnRef idx="1">
              <a:schemeClr val="accent1"/>
            </a:lnRef>
            <a:fillRef idx="0">
              <a:schemeClr val="accent1"/>
            </a:fillRef>
            <a:effectRef idx="0">
              <a:schemeClr val="accent1"/>
            </a:effectRef>
            <a:fontRef idx="minor">
              <a:schemeClr val="tx1"/>
            </a:fontRef>
          </p:style>
        </p:cxnSp>
      </p:grpSp>
      <p:grpSp>
        <p:nvGrpSpPr>
          <p:cNvPr id="21" name="Grupo 20"/>
          <p:cNvGrpSpPr/>
          <p:nvPr/>
        </p:nvGrpSpPr>
        <p:grpSpPr>
          <a:xfrm>
            <a:off x="9981811" y="3288590"/>
            <a:ext cx="1008268" cy="764474"/>
            <a:chOff x="0" y="0"/>
            <a:chExt cx="1337310" cy="1063497"/>
          </a:xfrm>
        </p:grpSpPr>
        <p:sp>
          <p:nvSpPr>
            <p:cNvPr id="22" name="Triángulo isósceles 21"/>
            <p:cNvSpPr/>
            <p:nvPr/>
          </p:nvSpPr>
          <p:spPr>
            <a:xfrm>
              <a:off x="0" y="0"/>
              <a:ext cx="1337310" cy="1062990"/>
            </a:xfrm>
            <a:prstGeom prst="triangle">
              <a:avLst/>
            </a:prstGeom>
            <a:noFill/>
            <a:ln w="57150">
              <a:solidFill>
                <a:srgbClr val="A4214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cxnSp>
          <p:nvCxnSpPr>
            <p:cNvPr id="23" name="Conector recto 22"/>
            <p:cNvCxnSpPr/>
            <p:nvPr/>
          </p:nvCxnSpPr>
          <p:spPr>
            <a:xfrm>
              <a:off x="228600" y="717331"/>
              <a:ext cx="209006" cy="346166"/>
            </a:xfrm>
            <a:prstGeom prst="line">
              <a:avLst/>
            </a:prstGeom>
            <a:ln w="57150">
              <a:solidFill>
                <a:srgbClr val="A42145"/>
              </a:solidFill>
            </a:ln>
          </p:spPr>
          <p:style>
            <a:lnRef idx="1">
              <a:schemeClr val="accent1"/>
            </a:lnRef>
            <a:fillRef idx="0">
              <a:schemeClr val="accent1"/>
            </a:fillRef>
            <a:effectRef idx="0">
              <a:schemeClr val="accent1"/>
            </a:effectRef>
            <a:fontRef idx="minor">
              <a:schemeClr val="tx1"/>
            </a:fontRef>
          </p:style>
        </p:cxnSp>
      </p:grpSp>
      <p:grpSp>
        <p:nvGrpSpPr>
          <p:cNvPr id="24" name="Grupo 23"/>
          <p:cNvGrpSpPr/>
          <p:nvPr/>
        </p:nvGrpSpPr>
        <p:grpSpPr>
          <a:xfrm flipH="1">
            <a:off x="9984239" y="4665776"/>
            <a:ext cx="1001972" cy="774067"/>
            <a:chOff x="0" y="0"/>
            <a:chExt cx="1337310" cy="1063497"/>
          </a:xfrm>
        </p:grpSpPr>
        <p:sp>
          <p:nvSpPr>
            <p:cNvPr id="25" name="Triángulo isósceles 24"/>
            <p:cNvSpPr/>
            <p:nvPr/>
          </p:nvSpPr>
          <p:spPr>
            <a:xfrm>
              <a:off x="0" y="0"/>
              <a:ext cx="1337310" cy="1062990"/>
            </a:xfrm>
            <a:prstGeom prst="triangle">
              <a:avLst/>
            </a:prstGeom>
            <a:noFill/>
            <a:ln w="57150">
              <a:solidFill>
                <a:srgbClr val="A4214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cxnSp>
          <p:nvCxnSpPr>
            <p:cNvPr id="26" name="Conector recto 25"/>
            <p:cNvCxnSpPr/>
            <p:nvPr/>
          </p:nvCxnSpPr>
          <p:spPr>
            <a:xfrm>
              <a:off x="228600" y="717331"/>
              <a:ext cx="209006" cy="346166"/>
            </a:xfrm>
            <a:prstGeom prst="line">
              <a:avLst/>
            </a:prstGeom>
            <a:ln w="57150">
              <a:solidFill>
                <a:srgbClr val="A42145"/>
              </a:solidFill>
            </a:ln>
          </p:spPr>
          <p:style>
            <a:lnRef idx="1">
              <a:schemeClr val="accent1"/>
            </a:lnRef>
            <a:fillRef idx="0">
              <a:schemeClr val="accent1"/>
            </a:fillRef>
            <a:effectRef idx="0">
              <a:schemeClr val="accent1"/>
            </a:effectRef>
            <a:fontRef idx="minor">
              <a:schemeClr val="tx1"/>
            </a:fontRef>
          </p:style>
        </p:cxnSp>
      </p:grpSp>
      <p:sp>
        <p:nvSpPr>
          <p:cNvPr id="27" name="Marcador de texto 2"/>
          <p:cNvSpPr txBox="1">
            <a:spLocks/>
          </p:cNvSpPr>
          <p:nvPr/>
        </p:nvSpPr>
        <p:spPr>
          <a:xfrm>
            <a:off x="273759" y="6217920"/>
            <a:ext cx="8120561" cy="426720"/>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2400" b="0" i="0" kern="1200">
                <a:solidFill>
                  <a:schemeClr val="tx1">
                    <a:tint val="75000"/>
                  </a:schemeClr>
                </a:solidFill>
                <a:latin typeface="Montserrat" pitchFamily="2" charset="77"/>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s-ES" sz="1200" dirty="0">
                <a:latin typeface="Montserrat SemiBold" panose="020B0604020202020204" charset="0"/>
              </a:rPr>
              <a:t>Fuente: Artículo 26, fracción f, del ACUERDO por el que se establecen las Disposiciones Generales para la Realización del Proceso de Fiscalización. </a:t>
            </a:r>
            <a:endParaRPr lang="es-MX" sz="1200" dirty="0"/>
          </a:p>
        </p:txBody>
      </p:sp>
    </p:spTree>
    <p:extLst>
      <p:ext uri="{BB962C8B-B14F-4D97-AF65-F5344CB8AC3E}">
        <p14:creationId xmlns:p14="http://schemas.microsoft.com/office/powerpoint/2010/main" val="205789624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C8986E-654B-4678-916A-95048677345C}"/>
              </a:ext>
            </a:extLst>
          </p:cNvPr>
          <p:cNvSpPr>
            <a:spLocks noGrp="1"/>
          </p:cNvSpPr>
          <p:nvPr>
            <p:ph type="title"/>
          </p:nvPr>
        </p:nvSpPr>
        <p:spPr>
          <a:xfrm>
            <a:off x="831850" y="784706"/>
            <a:ext cx="10521950" cy="1344540"/>
          </a:xfrm>
        </p:spPr>
        <p:txBody>
          <a:bodyPr/>
          <a:lstStyle/>
          <a:p>
            <a:r>
              <a:rPr lang="es-MX" dirty="0"/>
              <a:t>4.1. Normatividad</a:t>
            </a:r>
          </a:p>
        </p:txBody>
      </p:sp>
      <p:sp>
        <p:nvSpPr>
          <p:cNvPr id="3" name="Marcador de texto 2">
            <a:extLst>
              <a:ext uri="{FF2B5EF4-FFF2-40B4-BE49-F238E27FC236}">
                <a16:creationId xmlns:a16="http://schemas.microsoft.com/office/drawing/2014/main" id="{3842CFEC-AE62-4E80-B9BD-FABBDD3C1A5E}"/>
              </a:ext>
            </a:extLst>
          </p:cNvPr>
          <p:cNvSpPr>
            <a:spLocks noGrp="1"/>
          </p:cNvSpPr>
          <p:nvPr>
            <p:ph type="body" sz="half" idx="1"/>
          </p:nvPr>
        </p:nvSpPr>
        <p:spPr>
          <a:xfrm>
            <a:off x="831850" y="2956561"/>
            <a:ext cx="10515600" cy="1059258"/>
          </a:xfrm>
        </p:spPr>
        <p:txBody>
          <a:bodyPr>
            <a:normAutofit/>
          </a:bodyPr>
          <a:lstStyle/>
          <a:p>
            <a:pPr algn="ctr"/>
            <a:r>
              <a:rPr lang="es-MX" dirty="0">
                <a:solidFill>
                  <a:srgbClr val="990033"/>
                </a:solidFill>
              </a:rPr>
              <a:t>Normas Profesionales de Auditoría del SNF</a:t>
            </a:r>
          </a:p>
          <a:p>
            <a:pPr algn="ctr"/>
            <a:r>
              <a:rPr lang="es-MX" dirty="0">
                <a:solidFill>
                  <a:srgbClr val="990033"/>
                </a:solidFill>
              </a:rPr>
              <a:t>Nota metodológica no. 2 de la SFP</a:t>
            </a:r>
          </a:p>
        </p:txBody>
      </p:sp>
      <p:sp>
        <p:nvSpPr>
          <p:cNvPr id="4" name="Marcador de número de diapositiva 3">
            <a:extLst>
              <a:ext uri="{FF2B5EF4-FFF2-40B4-BE49-F238E27FC236}">
                <a16:creationId xmlns:a16="http://schemas.microsoft.com/office/drawing/2014/main" id="{499D7465-4891-4314-9B56-5D06032413D7}"/>
              </a:ext>
            </a:extLst>
          </p:cNvPr>
          <p:cNvSpPr>
            <a:spLocks noGrp="1"/>
          </p:cNvSpPr>
          <p:nvPr>
            <p:ph type="sldNum" sz="quarter" idx="2"/>
          </p:nvPr>
        </p:nvSpPr>
        <p:spPr/>
        <p:txBody>
          <a:bodyPr/>
          <a:lstStyle/>
          <a:p>
            <a:fld id="{86CB4B4D-7CA3-9044-876B-883B54F8677D}" type="slidenum">
              <a:rPr lang="es-MX" smtClean="0"/>
              <a:t>7</a:t>
            </a:fld>
            <a:endParaRPr lang="es-MX"/>
          </a:p>
        </p:txBody>
      </p:sp>
    </p:spTree>
    <p:extLst>
      <p:ext uri="{BB962C8B-B14F-4D97-AF65-F5344CB8AC3E}">
        <p14:creationId xmlns:p14="http://schemas.microsoft.com/office/powerpoint/2010/main" val="290889450"/>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7"/>
          <p:cNvSpPr>
            <a:spLocks noGrp="1"/>
          </p:cNvSpPr>
          <p:nvPr>
            <p:ph type="title"/>
          </p:nvPr>
        </p:nvSpPr>
        <p:spPr>
          <a:xfrm>
            <a:off x="831850" y="149994"/>
            <a:ext cx="10781030" cy="777242"/>
          </a:xfrm>
        </p:spPr>
        <p:txBody>
          <a:bodyPr anchor="ctr">
            <a:normAutofit fontScale="90000"/>
          </a:bodyPr>
          <a:lstStyle/>
          <a:p>
            <a:br>
              <a:rPr lang="es-MX" sz="3200" dirty="0">
                <a:solidFill>
                  <a:srgbClr val="C00000"/>
                </a:solidFill>
              </a:rPr>
            </a:br>
            <a:r>
              <a:rPr lang="es-MX" sz="3600" dirty="0">
                <a:solidFill>
                  <a:srgbClr val="C00000"/>
                </a:solidFill>
              </a:rPr>
              <a:t>Estructura tríadica del resultado</a:t>
            </a:r>
            <a:br>
              <a:rPr lang="es-MX" sz="3200" dirty="0">
                <a:solidFill>
                  <a:srgbClr val="C00000"/>
                </a:solidFill>
              </a:rPr>
            </a:br>
            <a:endParaRPr lang="es-MX" sz="3200" dirty="0">
              <a:solidFill>
                <a:srgbClr val="C00000"/>
              </a:solidFill>
            </a:endParaRPr>
          </a:p>
        </p:txBody>
      </p:sp>
      <p:cxnSp>
        <p:nvCxnSpPr>
          <p:cNvPr id="6" name="Conector recto 5"/>
          <p:cNvCxnSpPr/>
          <p:nvPr/>
        </p:nvCxnSpPr>
        <p:spPr>
          <a:xfrm>
            <a:off x="807720" y="1021082"/>
            <a:ext cx="10872000" cy="0"/>
          </a:xfrm>
          <a:prstGeom prst="line">
            <a:avLst/>
          </a:prstGeom>
          <a:ln w="28575">
            <a:solidFill>
              <a:srgbClr val="A42145"/>
            </a:solidFill>
          </a:ln>
        </p:spPr>
        <p:style>
          <a:lnRef idx="3">
            <a:schemeClr val="accent2"/>
          </a:lnRef>
          <a:fillRef idx="0">
            <a:schemeClr val="accent2"/>
          </a:fillRef>
          <a:effectRef idx="2">
            <a:schemeClr val="accent2"/>
          </a:effectRef>
          <a:fontRef idx="minor">
            <a:schemeClr val="tx1"/>
          </a:fontRef>
        </p:style>
      </p:cxnSp>
      <p:sp>
        <p:nvSpPr>
          <p:cNvPr id="7" name="Título 1">
            <a:extLst>
              <a:ext uri="{FF2B5EF4-FFF2-40B4-BE49-F238E27FC236}">
                <a16:creationId xmlns:a16="http://schemas.microsoft.com/office/drawing/2014/main" id="{197E31C6-BA91-F343-95FA-B7F5177BBAC2}"/>
              </a:ext>
            </a:extLst>
          </p:cNvPr>
          <p:cNvSpPr txBox="1">
            <a:spLocks/>
          </p:cNvSpPr>
          <p:nvPr/>
        </p:nvSpPr>
        <p:spPr>
          <a:xfrm>
            <a:off x="831851" y="962527"/>
            <a:ext cx="8256732" cy="690613"/>
          </a:xfrm>
          <a:prstGeom prst="rect">
            <a:avLst/>
          </a:prstGeom>
        </p:spPr>
        <p:txBody>
          <a:bodyPr anchor="b">
            <a:normAutofit/>
          </a:bodyPr>
          <a:lstStyle>
            <a:lvl1pPr algn="ctr" defTabSz="914377" rtl="0" eaLnBrk="1" latinLnBrk="0" hangingPunct="1">
              <a:lnSpc>
                <a:spcPct val="90000"/>
              </a:lnSpc>
              <a:spcBef>
                <a:spcPct val="0"/>
              </a:spcBef>
              <a:buNone/>
              <a:defRPr sz="4400" b="1" i="0" kern="1200">
                <a:solidFill>
                  <a:srgbClr val="6E152E"/>
                </a:solidFill>
                <a:latin typeface="Montserrat SemiBold" pitchFamily="2" charset="77"/>
                <a:ea typeface="+mj-ea"/>
                <a:cs typeface="+mj-cs"/>
              </a:defRPr>
            </a:lvl1pPr>
          </a:lstStyle>
          <a:p>
            <a:pPr algn="l"/>
            <a:endParaRPr lang="es-MX" sz="2800" b="0" dirty="0"/>
          </a:p>
        </p:txBody>
      </p:sp>
      <p:grpSp>
        <p:nvGrpSpPr>
          <p:cNvPr id="9" name="Grupo 8"/>
          <p:cNvGrpSpPr/>
          <p:nvPr/>
        </p:nvGrpSpPr>
        <p:grpSpPr>
          <a:xfrm>
            <a:off x="1337482" y="1653140"/>
            <a:ext cx="9335068" cy="4501999"/>
            <a:chOff x="2083338" y="2047963"/>
            <a:chExt cx="8112087" cy="3634129"/>
          </a:xfrm>
        </p:grpSpPr>
        <p:grpSp>
          <p:nvGrpSpPr>
            <p:cNvPr id="10" name="Grupo 9"/>
            <p:cNvGrpSpPr/>
            <p:nvPr/>
          </p:nvGrpSpPr>
          <p:grpSpPr>
            <a:xfrm>
              <a:off x="2083338" y="2047963"/>
              <a:ext cx="8112087" cy="3634129"/>
              <a:chOff x="2265949" y="2047963"/>
              <a:chExt cx="8112087" cy="3634129"/>
            </a:xfrm>
          </p:grpSpPr>
          <p:sp>
            <p:nvSpPr>
              <p:cNvPr id="14" name="Triángulo isósceles 13"/>
              <p:cNvSpPr/>
              <p:nvPr/>
            </p:nvSpPr>
            <p:spPr>
              <a:xfrm>
                <a:off x="3850105" y="2422358"/>
                <a:ext cx="4732422" cy="3224463"/>
              </a:xfrm>
              <a:prstGeom prst="triangle">
                <a:avLst/>
              </a:prstGeom>
              <a:ln w="76200">
                <a:solidFill>
                  <a:srgbClr val="A4214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15" name="CuadroTexto 14"/>
              <p:cNvSpPr txBox="1"/>
              <p:nvPr/>
            </p:nvSpPr>
            <p:spPr>
              <a:xfrm>
                <a:off x="5530515" y="2047963"/>
                <a:ext cx="1371601" cy="307777"/>
              </a:xfrm>
              <a:prstGeom prst="rect">
                <a:avLst/>
              </a:prstGeom>
              <a:solidFill>
                <a:srgbClr val="A42145"/>
              </a:solidFill>
            </p:spPr>
            <p:style>
              <a:lnRef idx="3">
                <a:schemeClr val="lt1"/>
              </a:lnRef>
              <a:fillRef idx="1">
                <a:schemeClr val="accent2"/>
              </a:fillRef>
              <a:effectRef idx="1">
                <a:schemeClr val="accent2"/>
              </a:effectRef>
              <a:fontRef idx="minor">
                <a:schemeClr val="lt1"/>
              </a:fontRef>
            </p:style>
            <p:txBody>
              <a:bodyPr wrap="square" rtlCol="0" anchor="ctr">
                <a:spAutoFit/>
              </a:bodyPr>
              <a:lstStyle/>
              <a:p>
                <a:pPr algn="ctr"/>
                <a:r>
                  <a:rPr lang="es-MX" sz="1400" dirty="0">
                    <a:ln w="0"/>
                    <a:solidFill>
                      <a:schemeClr val="bg1"/>
                    </a:solidFill>
                    <a:effectLst>
                      <a:reflection blurRad="6350" stA="53000" endA="300" endPos="35500" dir="5400000" sy="-90000" algn="bl" rotWithShape="0"/>
                    </a:effectLst>
                    <a:latin typeface="Montserrat" panose="00000500000000000000" pitchFamily="2" charset="0"/>
                  </a:rPr>
                  <a:t>DEBER SER</a:t>
                </a:r>
              </a:p>
            </p:txBody>
          </p:sp>
          <p:sp>
            <p:nvSpPr>
              <p:cNvPr id="16" name="CuadroTexto 15"/>
              <p:cNvSpPr txBox="1"/>
              <p:nvPr/>
            </p:nvSpPr>
            <p:spPr>
              <a:xfrm>
                <a:off x="2265949" y="5358273"/>
                <a:ext cx="1371601" cy="307777"/>
              </a:xfrm>
              <a:prstGeom prst="rect">
                <a:avLst/>
              </a:prstGeom>
              <a:solidFill>
                <a:srgbClr val="A42145"/>
              </a:solidFill>
            </p:spPr>
            <p:style>
              <a:lnRef idx="3">
                <a:schemeClr val="lt1"/>
              </a:lnRef>
              <a:fillRef idx="1">
                <a:schemeClr val="accent2"/>
              </a:fillRef>
              <a:effectRef idx="1">
                <a:schemeClr val="accent2"/>
              </a:effectRef>
              <a:fontRef idx="minor">
                <a:schemeClr val="lt1"/>
              </a:fontRef>
            </p:style>
            <p:txBody>
              <a:bodyPr wrap="square" rtlCol="0">
                <a:spAutoFit/>
              </a:bodyPr>
              <a:lstStyle>
                <a:defPPr>
                  <a:defRPr lang="es-MX"/>
                </a:defPPr>
                <a:lvl1pPr algn="ctr">
                  <a:defRPr>
                    <a:ln w="0"/>
                    <a:solidFill>
                      <a:schemeClr val="accent1">
                        <a:lumMod val="75000"/>
                      </a:schemeClr>
                    </a:solidFill>
                    <a:effectLst>
                      <a:reflection blurRad="6350" stA="53000" endA="300" endPos="35500" dir="5400000" sy="-90000" algn="bl" rotWithShape="0"/>
                    </a:effectLst>
                  </a:defRPr>
                </a:lvl1pPr>
              </a:lstStyle>
              <a:p>
                <a:r>
                  <a:rPr lang="es-MX" sz="1400" dirty="0">
                    <a:solidFill>
                      <a:schemeClr val="bg1"/>
                    </a:solidFill>
                    <a:latin typeface="Montserrat" panose="00000500000000000000" pitchFamily="2" charset="0"/>
                  </a:rPr>
                  <a:t>SER</a:t>
                </a:r>
              </a:p>
            </p:txBody>
          </p:sp>
          <p:sp>
            <p:nvSpPr>
              <p:cNvPr id="17" name="CuadroTexto 16"/>
              <p:cNvSpPr txBox="1"/>
              <p:nvPr/>
            </p:nvSpPr>
            <p:spPr>
              <a:xfrm>
                <a:off x="8823824" y="4943428"/>
                <a:ext cx="1554212" cy="738664"/>
              </a:xfrm>
              <a:prstGeom prst="rect">
                <a:avLst/>
              </a:prstGeom>
              <a:solidFill>
                <a:srgbClr val="A42145"/>
              </a:solidFill>
            </p:spPr>
            <p:style>
              <a:lnRef idx="3">
                <a:schemeClr val="lt1"/>
              </a:lnRef>
              <a:fillRef idx="1">
                <a:schemeClr val="accent2"/>
              </a:fillRef>
              <a:effectRef idx="1">
                <a:schemeClr val="accent2"/>
              </a:effectRef>
              <a:fontRef idx="minor">
                <a:schemeClr val="lt1"/>
              </a:fontRef>
            </p:style>
            <p:txBody>
              <a:bodyPr wrap="square" rtlCol="0">
                <a:spAutoFit/>
              </a:bodyPr>
              <a:lstStyle>
                <a:defPPr>
                  <a:defRPr lang="es-MX"/>
                </a:defPPr>
                <a:lvl1pPr algn="ctr">
                  <a:defRPr>
                    <a:ln w="0"/>
                    <a:solidFill>
                      <a:schemeClr val="accent1">
                        <a:lumMod val="75000"/>
                      </a:schemeClr>
                    </a:solidFill>
                    <a:effectLst>
                      <a:reflection blurRad="6350" stA="53000" endA="300" endPos="35500" dir="5400000" sy="-90000" algn="bl" rotWithShape="0"/>
                    </a:effectLst>
                  </a:defRPr>
                </a:lvl1pPr>
              </a:lstStyle>
              <a:p>
                <a:r>
                  <a:rPr lang="es-MX" sz="1400" dirty="0">
                    <a:solidFill>
                      <a:schemeClr val="bg1"/>
                    </a:solidFill>
                    <a:latin typeface="Montserrat" panose="00000500000000000000" pitchFamily="2" charset="0"/>
                  </a:rPr>
                  <a:t>CONCLUSIÓN</a:t>
                </a:r>
              </a:p>
              <a:p>
                <a:r>
                  <a:rPr lang="es-MX" sz="1400" dirty="0">
                    <a:solidFill>
                      <a:schemeClr val="bg1"/>
                    </a:solidFill>
                    <a:latin typeface="Montserrat" panose="00000500000000000000" pitchFamily="2" charset="0"/>
                  </a:rPr>
                  <a:t>o</a:t>
                </a:r>
              </a:p>
              <a:p>
                <a:r>
                  <a:rPr lang="es-MX" sz="1400" dirty="0">
                    <a:solidFill>
                      <a:schemeClr val="bg1"/>
                    </a:solidFill>
                    <a:latin typeface="Montserrat" panose="00000500000000000000" pitchFamily="2" charset="0"/>
                  </a:rPr>
                  <a:t>HALLAZGO</a:t>
                </a:r>
              </a:p>
            </p:txBody>
          </p:sp>
        </p:grpSp>
        <p:sp>
          <p:nvSpPr>
            <p:cNvPr id="11" name="Triángulo isósceles 10"/>
            <p:cNvSpPr/>
            <p:nvPr/>
          </p:nvSpPr>
          <p:spPr>
            <a:xfrm>
              <a:off x="5675391" y="2441621"/>
              <a:ext cx="701882" cy="461554"/>
            </a:xfrm>
            <a:prstGeom prst="triangle">
              <a:avLst/>
            </a:prstGeom>
            <a:noFill/>
            <a:ln w="76200">
              <a:solidFill>
                <a:srgbClr val="A42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riángulo isósceles 11"/>
            <p:cNvSpPr/>
            <p:nvPr/>
          </p:nvSpPr>
          <p:spPr>
            <a:xfrm>
              <a:off x="3681400" y="5185267"/>
              <a:ext cx="701882" cy="461554"/>
            </a:xfrm>
            <a:prstGeom prst="triangle">
              <a:avLst/>
            </a:prstGeom>
            <a:noFill/>
            <a:ln w="76200">
              <a:solidFill>
                <a:srgbClr val="A42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riángulo isósceles 12"/>
            <p:cNvSpPr/>
            <p:nvPr/>
          </p:nvSpPr>
          <p:spPr>
            <a:xfrm>
              <a:off x="7711940" y="5185267"/>
              <a:ext cx="701882" cy="461554"/>
            </a:xfrm>
            <a:prstGeom prst="triangle">
              <a:avLst/>
            </a:prstGeom>
            <a:noFill/>
            <a:ln w="76200">
              <a:solidFill>
                <a:srgbClr val="A42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673985628"/>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EDE0C2-9471-41EA-A153-FDC55FA0C2F8}"/>
              </a:ext>
            </a:extLst>
          </p:cNvPr>
          <p:cNvSpPr>
            <a:spLocks noGrp="1"/>
          </p:cNvSpPr>
          <p:nvPr>
            <p:ph type="title"/>
          </p:nvPr>
        </p:nvSpPr>
        <p:spPr>
          <a:xfrm>
            <a:off x="835025" y="2250435"/>
            <a:ext cx="10521950" cy="1178565"/>
          </a:xfrm>
        </p:spPr>
        <p:txBody>
          <a:bodyPr/>
          <a:lstStyle/>
          <a:p>
            <a:r>
              <a:rPr lang="es-MX" dirty="0">
                <a:solidFill>
                  <a:srgbClr val="C00000"/>
                </a:solidFill>
              </a:rPr>
              <a:t>Informe</a:t>
            </a:r>
          </a:p>
        </p:txBody>
      </p:sp>
      <p:sp>
        <p:nvSpPr>
          <p:cNvPr id="4" name="Marcador de número de diapositiva 3">
            <a:extLst>
              <a:ext uri="{FF2B5EF4-FFF2-40B4-BE49-F238E27FC236}">
                <a16:creationId xmlns:a16="http://schemas.microsoft.com/office/drawing/2014/main" id="{8594FC82-06BB-4B7A-8C45-4E78CD01A94E}"/>
              </a:ext>
            </a:extLst>
          </p:cNvPr>
          <p:cNvSpPr>
            <a:spLocks noGrp="1"/>
          </p:cNvSpPr>
          <p:nvPr>
            <p:ph type="sldNum" sz="quarter" idx="2"/>
          </p:nvPr>
        </p:nvSpPr>
        <p:spPr/>
        <p:txBody>
          <a:bodyPr/>
          <a:lstStyle/>
          <a:p>
            <a:fld id="{86CB4B4D-7CA3-9044-876B-883B54F8677D}" type="slidenum">
              <a:rPr lang="es-MX" smtClean="0"/>
              <a:t>71</a:t>
            </a:fld>
            <a:endParaRPr lang="es-MX"/>
          </a:p>
        </p:txBody>
      </p:sp>
    </p:spTree>
    <p:extLst>
      <p:ext uri="{BB962C8B-B14F-4D97-AF65-F5344CB8AC3E}">
        <p14:creationId xmlns:p14="http://schemas.microsoft.com/office/powerpoint/2010/main" val="278912933"/>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EF49250-8F71-4205-9280-C83EA1AFC44C}"/>
              </a:ext>
            </a:extLst>
          </p:cNvPr>
          <p:cNvSpPr>
            <a:spLocks noGrp="1"/>
          </p:cNvSpPr>
          <p:nvPr>
            <p:ph type="title"/>
          </p:nvPr>
        </p:nvSpPr>
        <p:spPr/>
        <p:txBody>
          <a:bodyPr/>
          <a:lstStyle/>
          <a:p>
            <a:pPr algn="ctr"/>
            <a:r>
              <a:rPr lang="es-MX" dirty="0"/>
              <a:t>DGRPF</a:t>
            </a:r>
            <a:br>
              <a:rPr lang="es-MX" dirty="0"/>
            </a:br>
            <a:r>
              <a:rPr lang="es-MX" dirty="0"/>
              <a:t>Art. 26</a:t>
            </a:r>
          </a:p>
        </p:txBody>
      </p:sp>
      <p:sp>
        <p:nvSpPr>
          <p:cNvPr id="6" name="Marcador de texto 5">
            <a:extLst>
              <a:ext uri="{FF2B5EF4-FFF2-40B4-BE49-F238E27FC236}">
                <a16:creationId xmlns:a16="http://schemas.microsoft.com/office/drawing/2014/main" id="{C56E0CE2-6FBC-480F-AD7F-2A0E65C5191C}"/>
              </a:ext>
            </a:extLst>
          </p:cNvPr>
          <p:cNvSpPr>
            <a:spLocks noGrp="1"/>
          </p:cNvSpPr>
          <p:nvPr>
            <p:ph type="body" sz="half" idx="1"/>
          </p:nvPr>
        </p:nvSpPr>
        <p:spPr/>
        <p:txBody>
          <a:bodyPr>
            <a:normAutofit lnSpcReduction="10000"/>
          </a:bodyPr>
          <a:lstStyle/>
          <a:p>
            <a:pPr marL="457200" indent="-457200" algn="just">
              <a:buAutoNum type="alphaLcParenR"/>
            </a:pPr>
            <a:r>
              <a:rPr lang="es-MX" dirty="0"/>
              <a:t>Carátula de identificación.</a:t>
            </a:r>
          </a:p>
          <a:p>
            <a:pPr marL="457200" indent="-457200" algn="just">
              <a:buAutoNum type="alphaLcParenR"/>
            </a:pPr>
            <a:r>
              <a:rPr lang="es-MX" dirty="0"/>
              <a:t>Alcance del acto de fiscalización: universo, muestra y representatividad.</a:t>
            </a:r>
          </a:p>
          <a:p>
            <a:pPr marL="457200" indent="-457200" algn="just">
              <a:buAutoNum type="alphaLcParenR"/>
            </a:pPr>
            <a:r>
              <a:rPr lang="es-MX" dirty="0"/>
              <a:t>Áreas fiscalizadas.</a:t>
            </a:r>
          </a:p>
          <a:p>
            <a:pPr marL="457200" indent="-457200" algn="just">
              <a:buAutoNum type="alphaLcParenR"/>
            </a:pPr>
            <a:r>
              <a:rPr lang="es-MX" dirty="0"/>
              <a:t>Antecedentes (en caso de ser indispensables).</a:t>
            </a:r>
          </a:p>
          <a:p>
            <a:pPr marL="457200" indent="-457200" algn="just">
              <a:buAutoNum type="alphaLcParenR"/>
            </a:pPr>
            <a:r>
              <a:rPr lang="es-MX" dirty="0"/>
              <a:t>Resultados con base en la </a:t>
            </a:r>
            <a:r>
              <a:rPr lang="es-MX" b="1" dirty="0"/>
              <a:t>estructura triádica</a:t>
            </a:r>
            <a:r>
              <a:rPr lang="es-MX" dirty="0"/>
              <a:t>, observaciones, recomendaciones y acciones.</a:t>
            </a:r>
          </a:p>
          <a:p>
            <a:pPr marL="457200" indent="-457200" algn="just">
              <a:buAutoNum type="alphaLcParenR"/>
            </a:pPr>
            <a:r>
              <a:rPr lang="es-MX" dirty="0"/>
              <a:t>Monto por justificar, aclarar o recuperar, </a:t>
            </a:r>
            <a:r>
              <a:rPr lang="es-MX" b="1" dirty="0"/>
              <a:t>señalando</a:t>
            </a:r>
            <a:r>
              <a:rPr lang="es-MX" dirty="0"/>
              <a:t> el procedimiento pormenorizado que se utilizó para su determinación.</a:t>
            </a:r>
          </a:p>
          <a:p>
            <a:pPr marL="457200" indent="-457200" algn="just">
              <a:buAutoNum type="alphaLcParenR"/>
            </a:pPr>
            <a:r>
              <a:rPr lang="es-MX" dirty="0"/>
              <a:t>Resumen (número de resultados).</a:t>
            </a:r>
          </a:p>
          <a:p>
            <a:pPr marL="457200" indent="-457200" algn="just">
              <a:buAutoNum type="alphaLcParenR"/>
            </a:pPr>
            <a:r>
              <a:rPr lang="es-MX" dirty="0"/>
              <a:t>Opinión o dictamen, señalando la justificación, el impacto y la conclusión.</a:t>
            </a:r>
          </a:p>
        </p:txBody>
      </p:sp>
      <p:sp>
        <p:nvSpPr>
          <p:cNvPr id="4" name="Marcador de número de diapositiva 3">
            <a:extLst>
              <a:ext uri="{FF2B5EF4-FFF2-40B4-BE49-F238E27FC236}">
                <a16:creationId xmlns:a16="http://schemas.microsoft.com/office/drawing/2014/main" id="{EB42AE51-E53A-4A1E-83E3-6D112420734A}"/>
              </a:ext>
            </a:extLst>
          </p:cNvPr>
          <p:cNvSpPr>
            <a:spLocks noGrp="1"/>
          </p:cNvSpPr>
          <p:nvPr>
            <p:ph type="sldNum" sz="quarter" idx="2"/>
          </p:nvPr>
        </p:nvSpPr>
        <p:spPr/>
        <p:txBody>
          <a:bodyPr/>
          <a:lstStyle/>
          <a:p>
            <a:fld id="{86CB4B4D-7CA3-9044-876B-883B54F8677D}" type="slidenum">
              <a:rPr lang="es-MX" smtClean="0"/>
              <a:t>72</a:t>
            </a:fld>
            <a:endParaRPr lang="es-MX"/>
          </a:p>
        </p:txBody>
      </p:sp>
      <p:sp>
        <p:nvSpPr>
          <p:cNvPr id="7" name="Rectángulo 6">
            <a:extLst>
              <a:ext uri="{FF2B5EF4-FFF2-40B4-BE49-F238E27FC236}">
                <a16:creationId xmlns:a16="http://schemas.microsoft.com/office/drawing/2014/main" id="{0821CA61-1987-4BEF-951B-14CD453BAFCC}"/>
              </a:ext>
            </a:extLst>
          </p:cNvPr>
          <p:cNvSpPr/>
          <p:nvPr/>
        </p:nvSpPr>
        <p:spPr>
          <a:xfrm>
            <a:off x="965752" y="2985247"/>
            <a:ext cx="2653553" cy="1938992"/>
          </a:xfrm>
          <a:prstGeom prst="rect">
            <a:avLst/>
          </a:prstGeom>
        </p:spPr>
        <p:txBody>
          <a:bodyPr wrap="square">
            <a:spAutoFit/>
          </a:bodyPr>
          <a:lstStyle/>
          <a:p>
            <a:pPr algn="just"/>
            <a:r>
              <a:rPr lang="es-MX" sz="2400" dirty="0"/>
              <a:t>El informe de resultados finales estará integrado por los siguientes elementos:</a:t>
            </a:r>
          </a:p>
        </p:txBody>
      </p:sp>
      <p:sp>
        <p:nvSpPr>
          <p:cNvPr id="8" name="Abrir llave 7">
            <a:extLst>
              <a:ext uri="{FF2B5EF4-FFF2-40B4-BE49-F238E27FC236}">
                <a16:creationId xmlns:a16="http://schemas.microsoft.com/office/drawing/2014/main" id="{C96E062F-06E3-4B51-BDEC-DBE816D30FF8}"/>
              </a:ext>
            </a:extLst>
          </p:cNvPr>
          <p:cNvSpPr/>
          <p:nvPr/>
        </p:nvSpPr>
        <p:spPr>
          <a:xfrm>
            <a:off x="3886200" y="578801"/>
            <a:ext cx="1223682" cy="5943023"/>
          </a:xfrm>
          <a:prstGeom prst="leftBrace">
            <a:avLst/>
          </a:prstGeom>
          <a:noFill/>
          <a:ln w="1905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2651263503"/>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B2799-198B-4630-A936-37EF9B30CBFD}"/>
              </a:ext>
            </a:extLst>
          </p:cNvPr>
          <p:cNvSpPr>
            <a:spLocks noGrp="1"/>
          </p:cNvSpPr>
          <p:nvPr>
            <p:ph type="title"/>
          </p:nvPr>
        </p:nvSpPr>
        <p:spPr>
          <a:xfrm>
            <a:off x="274317" y="578800"/>
            <a:ext cx="4036424" cy="1707199"/>
          </a:xfrm>
        </p:spPr>
        <p:txBody>
          <a:bodyPr>
            <a:normAutofit/>
          </a:bodyPr>
          <a:lstStyle/>
          <a:p>
            <a:pPr algn="ctr"/>
            <a:r>
              <a:rPr lang="es-MX" dirty="0"/>
              <a:t>NM-2</a:t>
            </a:r>
            <a:br>
              <a:rPr lang="es-MX" dirty="0"/>
            </a:br>
            <a:r>
              <a:rPr lang="es-MX" dirty="0"/>
              <a:t>apartados Ficha de Auditoría – FA</a:t>
            </a:r>
          </a:p>
        </p:txBody>
      </p:sp>
      <p:sp>
        <p:nvSpPr>
          <p:cNvPr id="3" name="Marcador de texto 2">
            <a:extLst>
              <a:ext uri="{FF2B5EF4-FFF2-40B4-BE49-F238E27FC236}">
                <a16:creationId xmlns:a16="http://schemas.microsoft.com/office/drawing/2014/main" id="{F0426B64-8409-4AD2-8B20-8F49AEEDE714}"/>
              </a:ext>
            </a:extLst>
          </p:cNvPr>
          <p:cNvSpPr>
            <a:spLocks noGrp="1"/>
          </p:cNvSpPr>
          <p:nvPr>
            <p:ph type="body" sz="half" idx="1"/>
          </p:nvPr>
        </p:nvSpPr>
        <p:spPr/>
        <p:txBody>
          <a:bodyPr/>
          <a:lstStyle/>
          <a:p>
            <a:pPr marL="457200" indent="-457200" algn="just">
              <a:lnSpc>
                <a:spcPct val="150000"/>
              </a:lnSpc>
              <a:buAutoNum type="alphaLcParenR"/>
            </a:pPr>
            <a:r>
              <a:rPr lang="es-MX" dirty="0"/>
              <a:t>Número y título de la auditoría.</a:t>
            </a:r>
          </a:p>
          <a:p>
            <a:pPr marL="457200" indent="-457200" algn="just">
              <a:lnSpc>
                <a:spcPct val="150000"/>
              </a:lnSpc>
              <a:buAutoNum type="alphaLcParenR"/>
            </a:pPr>
            <a:r>
              <a:rPr lang="es-MX" dirty="0"/>
              <a:t>Dependencia o entidad fiscalizada.</a:t>
            </a:r>
          </a:p>
          <a:p>
            <a:pPr marL="457200" indent="-457200" algn="just">
              <a:lnSpc>
                <a:spcPct val="150000"/>
              </a:lnSpc>
              <a:buAutoNum type="alphaLcParenR"/>
            </a:pPr>
            <a:r>
              <a:rPr lang="es-MX" dirty="0"/>
              <a:t>Antecedentes de la materia auditada.</a:t>
            </a:r>
          </a:p>
          <a:p>
            <a:pPr marL="457200" indent="-457200" algn="just">
              <a:lnSpc>
                <a:spcPct val="150000"/>
              </a:lnSpc>
              <a:buAutoNum type="alphaLcParenR"/>
            </a:pPr>
            <a:r>
              <a:rPr lang="es-MX" dirty="0"/>
              <a:t>Síntesis de los principales resultados.</a:t>
            </a:r>
          </a:p>
          <a:p>
            <a:pPr marL="457200" indent="-457200" algn="just">
              <a:lnSpc>
                <a:spcPct val="150000"/>
              </a:lnSpc>
              <a:buAutoNum type="alphaLcParenR"/>
            </a:pPr>
            <a:r>
              <a:rPr lang="es-MX" dirty="0"/>
              <a:t>Presuntas faltas administrativas o denuncias de hechos.</a:t>
            </a:r>
          </a:p>
          <a:p>
            <a:pPr marL="457200" indent="-457200" algn="just">
              <a:lnSpc>
                <a:spcPct val="150000"/>
              </a:lnSpc>
              <a:buAutoNum type="alphaLcParenR"/>
            </a:pPr>
            <a:r>
              <a:rPr lang="es-MX" dirty="0"/>
              <a:t>Dictamen u opinión del auditor.</a:t>
            </a:r>
          </a:p>
        </p:txBody>
      </p:sp>
      <p:sp>
        <p:nvSpPr>
          <p:cNvPr id="4" name="Marcador de número de diapositiva 3">
            <a:extLst>
              <a:ext uri="{FF2B5EF4-FFF2-40B4-BE49-F238E27FC236}">
                <a16:creationId xmlns:a16="http://schemas.microsoft.com/office/drawing/2014/main" id="{D1DEF93A-0986-42D1-A17D-91306238F215}"/>
              </a:ext>
            </a:extLst>
          </p:cNvPr>
          <p:cNvSpPr>
            <a:spLocks noGrp="1"/>
          </p:cNvSpPr>
          <p:nvPr>
            <p:ph type="sldNum" sz="quarter" idx="2"/>
          </p:nvPr>
        </p:nvSpPr>
        <p:spPr/>
        <p:txBody>
          <a:bodyPr/>
          <a:lstStyle/>
          <a:p>
            <a:fld id="{86CB4B4D-7CA3-9044-876B-883B54F8677D}" type="slidenum">
              <a:rPr lang="es-MX" smtClean="0"/>
              <a:t>73</a:t>
            </a:fld>
            <a:endParaRPr lang="es-MX"/>
          </a:p>
        </p:txBody>
      </p:sp>
      <p:sp>
        <p:nvSpPr>
          <p:cNvPr id="5" name="Rectángulo 4">
            <a:extLst>
              <a:ext uri="{FF2B5EF4-FFF2-40B4-BE49-F238E27FC236}">
                <a16:creationId xmlns:a16="http://schemas.microsoft.com/office/drawing/2014/main" id="{1DAD5EF2-D886-4B2E-807C-F0091834CFFF}"/>
              </a:ext>
            </a:extLst>
          </p:cNvPr>
          <p:cNvSpPr/>
          <p:nvPr/>
        </p:nvSpPr>
        <p:spPr>
          <a:xfrm>
            <a:off x="965752" y="2474259"/>
            <a:ext cx="2653553" cy="3046988"/>
          </a:xfrm>
          <a:prstGeom prst="rect">
            <a:avLst/>
          </a:prstGeom>
        </p:spPr>
        <p:txBody>
          <a:bodyPr wrap="square">
            <a:spAutoFit/>
          </a:bodyPr>
          <a:lstStyle/>
          <a:p>
            <a:pPr algn="just"/>
            <a:r>
              <a:rPr lang="es-MX" sz="2400" dirty="0"/>
              <a:t>Después de integrada la versión definitiva de los informes, las áreas de auditoría presentarán una FICHA DE AUDITORÍA:</a:t>
            </a:r>
          </a:p>
        </p:txBody>
      </p:sp>
      <p:sp>
        <p:nvSpPr>
          <p:cNvPr id="6" name="Abrir llave 5">
            <a:extLst>
              <a:ext uri="{FF2B5EF4-FFF2-40B4-BE49-F238E27FC236}">
                <a16:creationId xmlns:a16="http://schemas.microsoft.com/office/drawing/2014/main" id="{CF6F182A-68A6-4AD9-A00B-A5E2CC8E42A1}"/>
              </a:ext>
            </a:extLst>
          </p:cNvPr>
          <p:cNvSpPr/>
          <p:nvPr/>
        </p:nvSpPr>
        <p:spPr>
          <a:xfrm>
            <a:off x="3886200" y="578801"/>
            <a:ext cx="1223682" cy="5943023"/>
          </a:xfrm>
          <a:prstGeom prst="leftBrace">
            <a:avLst/>
          </a:prstGeom>
          <a:noFill/>
          <a:ln w="1905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1734344405"/>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298025D-EE8C-487D-975E-8D9CA57E29E2}"/>
              </a:ext>
            </a:extLst>
          </p:cNvPr>
          <p:cNvSpPr>
            <a:spLocks noGrp="1"/>
          </p:cNvSpPr>
          <p:nvPr>
            <p:ph type="title"/>
          </p:nvPr>
        </p:nvSpPr>
        <p:spPr/>
        <p:txBody>
          <a:bodyPr/>
          <a:lstStyle/>
          <a:p>
            <a:r>
              <a:rPr lang="es-MX" dirty="0"/>
              <a:t>Caso práctico ASF</a:t>
            </a:r>
          </a:p>
        </p:txBody>
      </p:sp>
      <p:sp>
        <p:nvSpPr>
          <p:cNvPr id="6" name="Marcador de texto 5">
            <a:extLst>
              <a:ext uri="{FF2B5EF4-FFF2-40B4-BE49-F238E27FC236}">
                <a16:creationId xmlns:a16="http://schemas.microsoft.com/office/drawing/2014/main" id="{DFEF2DB8-83F2-4C9D-8101-294966DD6E89}"/>
              </a:ext>
            </a:extLst>
          </p:cNvPr>
          <p:cNvSpPr>
            <a:spLocks noGrp="1"/>
          </p:cNvSpPr>
          <p:nvPr>
            <p:ph type="body" sz="half" idx="1"/>
          </p:nvPr>
        </p:nvSpPr>
        <p:spPr>
          <a:xfrm>
            <a:off x="831850" y="2956561"/>
            <a:ext cx="10515600" cy="472439"/>
          </a:xfrm>
        </p:spPr>
        <p:txBody>
          <a:bodyPr/>
          <a:lstStyle/>
          <a:p>
            <a:pPr algn="ctr"/>
            <a:r>
              <a:rPr lang="es-MX" dirty="0"/>
              <a:t>ISSSTE</a:t>
            </a:r>
          </a:p>
        </p:txBody>
      </p:sp>
      <p:sp>
        <p:nvSpPr>
          <p:cNvPr id="4" name="Marcador de número de diapositiva 3">
            <a:extLst>
              <a:ext uri="{FF2B5EF4-FFF2-40B4-BE49-F238E27FC236}">
                <a16:creationId xmlns:a16="http://schemas.microsoft.com/office/drawing/2014/main" id="{B05DDC72-BF09-41F3-B6CD-45EE9B8B5F8A}"/>
              </a:ext>
            </a:extLst>
          </p:cNvPr>
          <p:cNvSpPr>
            <a:spLocks noGrp="1"/>
          </p:cNvSpPr>
          <p:nvPr>
            <p:ph type="sldNum" sz="quarter" idx="2"/>
          </p:nvPr>
        </p:nvSpPr>
        <p:spPr/>
        <p:txBody>
          <a:bodyPr/>
          <a:lstStyle/>
          <a:p>
            <a:fld id="{86CB4B4D-7CA3-9044-876B-883B54F8677D}" type="slidenum">
              <a:rPr lang="es-MX" smtClean="0"/>
              <a:t>74</a:t>
            </a:fld>
            <a:endParaRPr lang="es-MX"/>
          </a:p>
        </p:txBody>
      </p:sp>
    </p:spTree>
    <p:extLst>
      <p:ext uri="{BB962C8B-B14F-4D97-AF65-F5344CB8AC3E}">
        <p14:creationId xmlns:p14="http://schemas.microsoft.com/office/powerpoint/2010/main" val="1875116876"/>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BEA30-7C1B-41F5-B95E-5A60C43516C3}"/>
              </a:ext>
            </a:extLst>
          </p:cNvPr>
          <p:cNvSpPr>
            <a:spLocks noGrp="1"/>
          </p:cNvSpPr>
          <p:nvPr>
            <p:ph type="title"/>
          </p:nvPr>
        </p:nvSpPr>
        <p:spPr>
          <a:xfrm>
            <a:off x="411480" y="598713"/>
            <a:ext cx="10942320" cy="853569"/>
          </a:xfrm>
        </p:spPr>
        <p:txBody>
          <a:bodyPr/>
          <a:lstStyle/>
          <a:p>
            <a:pPr algn="ctr"/>
            <a:r>
              <a:rPr lang="es-MX" dirty="0"/>
              <a:t>Presentación de ASF</a:t>
            </a:r>
          </a:p>
        </p:txBody>
      </p:sp>
      <p:sp>
        <p:nvSpPr>
          <p:cNvPr id="4" name="Marcador de número de diapositiva 3">
            <a:extLst>
              <a:ext uri="{FF2B5EF4-FFF2-40B4-BE49-F238E27FC236}">
                <a16:creationId xmlns:a16="http://schemas.microsoft.com/office/drawing/2014/main" id="{2C9E0438-BC63-492D-AFBE-95F32C0CA4D8}"/>
              </a:ext>
            </a:extLst>
          </p:cNvPr>
          <p:cNvSpPr>
            <a:spLocks noGrp="1"/>
          </p:cNvSpPr>
          <p:nvPr>
            <p:ph type="sldNum" sz="quarter" idx="12"/>
          </p:nvPr>
        </p:nvSpPr>
        <p:spPr/>
        <p:txBody>
          <a:bodyPr/>
          <a:lstStyle/>
          <a:p>
            <a:fld id="{0EEBDC73-077E-4B86-8BE2-C68C0987014D}" type="slidenum">
              <a:rPr lang="es-MX" smtClean="0"/>
              <a:t>75</a:t>
            </a:fld>
            <a:endParaRPr lang="es-MX"/>
          </a:p>
        </p:txBody>
      </p:sp>
      <p:sp>
        <p:nvSpPr>
          <p:cNvPr id="5" name="Elipse 4">
            <a:hlinkClick r:id="rId2" action="ppaction://hlinkpres?slideindex=1&amp;slidetitle="/>
            <a:extLst>
              <a:ext uri="{FF2B5EF4-FFF2-40B4-BE49-F238E27FC236}">
                <a16:creationId xmlns:a16="http://schemas.microsoft.com/office/drawing/2014/main" id="{6803CAB7-9E88-48F9-AB93-2AD7436B72F1}"/>
              </a:ext>
            </a:extLst>
          </p:cNvPr>
          <p:cNvSpPr/>
          <p:nvPr/>
        </p:nvSpPr>
        <p:spPr>
          <a:xfrm>
            <a:off x="4685851" y="2860723"/>
            <a:ext cx="2393577" cy="1687887"/>
          </a:xfrm>
          <a:prstGeom prst="ellipse">
            <a:avLst/>
          </a:prstGeom>
          <a:solidFill>
            <a:srgbClr val="00B05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lang="es-MX" dirty="0"/>
          </a:p>
          <a:p>
            <a:pPr marL="0" marR="0" indent="0" algn="ctr" defTabSz="914400" rtl="0" fontAlgn="auto" latinLnBrk="0" hangingPunct="0">
              <a:lnSpc>
                <a:spcPct val="100000"/>
              </a:lnSpc>
              <a:spcBef>
                <a:spcPts val="0"/>
              </a:spcBef>
              <a:spcAft>
                <a:spcPts val="0"/>
              </a:spcAft>
              <a:buClrTx/>
              <a:buSzTx/>
              <a:buFontTx/>
              <a:buNone/>
              <a:tabLst/>
            </a:pPr>
            <a:r>
              <a:rPr lang="es-MX" dirty="0"/>
              <a:t>Auditoría de Desempeño</a:t>
            </a:r>
          </a:p>
          <a:p>
            <a:pPr marL="0" marR="0" indent="0" algn="ctr"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02692473"/>
      </p:ext>
    </p:extLst>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0C8EDE-5186-441D-B3FC-3797E95710AE}"/>
              </a:ext>
            </a:extLst>
          </p:cNvPr>
          <p:cNvSpPr>
            <a:spLocks noGrp="1"/>
          </p:cNvSpPr>
          <p:nvPr>
            <p:ph type="title"/>
          </p:nvPr>
        </p:nvSpPr>
        <p:spPr>
          <a:xfrm>
            <a:off x="838200" y="365125"/>
            <a:ext cx="10515600" cy="606973"/>
          </a:xfrm>
        </p:spPr>
        <p:txBody>
          <a:bodyPr>
            <a:normAutofit/>
          </a:bodyPr>
          <a:lstStyle/>
          <a:p>
            <a:pPr algn="ctr"/>
            <a:r>
              <a:rPr lang="es-MX" sz="3000" b="1" dirty="0"/>
              <a:t>ASF</a:t>
            </a:r>
          </a:p>
        </p:txBody>
      </p:sp>
      <p:sp>
        <p:nvSpPr>
          <p:cNvPr id="4" name="Rectángulo: esquinas redondeadas 3">
            <a:hlinkClick r:id="rId2" action="ppaction://hlinkfile"/>
            <a:extLst>
              <a:ext uri="{FF2B5EF4-FFF2-40B4-BE49-F238E27FC236}">
                <a16:creationId xmlns:a16="http://schemas.microsoft.com/office/drawing/2014/main" id="{839E1611-7703-4B95-B594-24F5947227C9}"/>
              </a:ext>
            </a:extLst>
          </p:cNvPr>
          <p:cNvSpPr/>
          <p:nvPr/>
        </p:nvSpPr>
        <p:spPr>
          <a:xfrm>
            <a:off x="1137234" y="1994809"/>
            <a:ext cx="1972102" cy="941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Requerimiento de planeación</a:t>
            </a:r>
          </a:p>
        </p:txBody>
      </p:sp>
      <p:sp>
        <p:nvSpPr>
          <p:cNvPr id="5" name="Rectángulo: esquinas redondeadas 4">
            <a:hlinkClick r:id="rId3" action="ppaction://hlinkfile"/>
            <a:extLst>
              <a:ext uri="{FF2B5EF4-FFF2-40B4-BE49-F238E27FC236}">
                <a16:creationId xmlns:a16="http://schemas.microsoft.com/office/drawing/2014/main" id="{1B3F1381-38A4-4467-A88E-D7D982FA369F}"/>
              </a:ext>
            </a:extLst>
          </p:cNvPr>
          <p:cNvSpPr/>
          <p:nvPr/>
        </p:nvSpPr>
        <p:spPr>
          <a:xfrm>
            <a:off x="3500571" y="1994809"/>
            <a:ext cx="1972102" cy="941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Orden de auditoría</a:t>
            </a:r>
          </a:p>
        </p:txBody>
      </p:sp>
      <p:sp>
        <p:nvSpPr>
          <p:cNvPr id="7" name="Rectángulo: esquinas redondeadas 6">
            <a:hlinkClick r:id="rId4" action="ppaction://hlinkfile"/>
            <a:extLst>
              <a:ext uri="{FF2B5EF4-FFF2-40B4-BE49-F238E27FC236}">
                <a16:creationId xmlns:a16="http://schemas.microsoft.com/office/drawing/2014/main" id="{49CD24E1-E061-4847-A036-EBD3B301B488}"/>
              </a:ext>
            </a:extLst>
          </p:cNvPr>
          <p:cNvSpPr/>
          <p:nvPr/>
        </p:nvSpPr>
        <p:spPr>
          <a:xfrm>
            <a:off x="5795670" y="1994809"/>
            <a:ext cx="1972102" cy="941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CP – 2022 por PP</a:t>
            </a:r>
          </a:p>
        </p:txBody>
      </p:sp>
      <p:sp>
        <p:nvSpPr>
          <p:cNvPr id="11" name="Rectángulo: esquinas redondeadas 10">
            <a:hlinkClick r:id="rId5" action="ppaction://hlinkfile"/>
            <a:extLst>
              <a:ext uri="{FF2B5EF4-FFF2-40B4-BE49-F238E27FC236}">
                <a16:creationId xmlns:a16="http://schemas.microsoft.com/office/drawing/2014/main" id="{431EC1C6-B633-44F5-B0EB-84727D25EC50}"/>
              </a:ext>
            </a:extLst>
          </p:cNvPr>
          <p:cNvSpPr/>
          <p:nvPr/>
        </p:nvSpPr>
        <p:spPr>
          <a:xfrm>
            <a:off x="8090769" y="1994809"/>
            <a:ext cx="1972102" cy="941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PP – 043</a:t>
            </a:r>
          </a:p>
        </p:txBody>
      </p:sp>
      <p:sp>
        <p:nvSpPr>
          <p:cNvPr id="13" name="Rectángulo: esquinas redondeadas 12">
            <a:hlinkClick r:id="rId6" action="ppaction://hlinkfile"/>
            <a:extLst>
              <a:ext uri="{FF2B5EF4-FFF2-40B4-BE49-F238E27FC236}">
                <a16:creationId xmlns:a16="http://schemas.microsoft.com/office/drawing/2014/main" id="{493916C3-D035-4492-AF0C-CFB29110CC72}"/>
              </a:ext>
            </a:extLst>
          </p:cNvPr>
          <p:cNvSpPr/>
          <p:nvPr/>
        </p:nvSpPr>
        <p:spPr>
          <a:xfrm>
            <a:off x="8090769" y="3785509"/>
            <a:ext cx="1972102" cy="941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MIR 2023 – PP – 043 </a:t>
            </a:r>
          </a:p>
        </p:txBody>
      </p:sp>
      <p:sp>
        <p:nvSpPr>
          <p:cNvPr id="14" name="Flecha: curvada hacia abajo 13">
            <a:extLst>
              <a:ext uri="{FF2B5EF4-FFF2-40B4-BE49-F238E27FC236}">
                <a16:creationId xmlns:a16="http://schemas.microsoft.com/office/drawing/2014/main" id="{99A47841-82AE-4D75-A933-5CC7E5CADD63}"/>
              </a:ext>
            </a:extLst>
          </p:cNvPr>
          <p:cNvSpPr/>
          <p:nvPr/>
        </p:nvSpPr>
        <p:spPr>
          <a:xfrm rot="5400000">
            <a:off x="9648496" y="3131044"/>
            <a:ext cx="1844566" cy="6069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5" name="Flecha: curvada hacia abajo 14">
            <a:extLst>
              <a:ext uri="{FF2B5EF4-FFF2-40B4-BE49-F238E27FC236}">
                <a16:creationId xmlns:a16="http://schemas.microsoft.com/office/drawing/2014/main" id="{71BBA562-5389-41F7-8061-35822335559A}"/>
              </a:ext>
            </a:extLst>
          </p:cNvPr>
          <p:cNvSpPr/>
          <p:nvPr/>
        </p:nvSpPr>
        <p:spPr>
          <a:xfrm>
            <a:off x="7244079" y="1343304"/>
            <a:ext cx="1844566" cy="6069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6" name="Flecha: curvada hacia abajo 15">
            <a:extLst>
              <a:ext uri="{FF2B5EF4-FFF2-40B4-BE49-F238E27FC236}">
                <a16:creationId xmlns:a16="http://schemas.microsoft.com/office/drawing/2014/main" id="{CC4F93C2-7699-469C-92A9-E0B9BD375B2F}"/>
              </a:ext>
            </a:extLst>
          </p:cNvPr>
          <p:cNvSpPr/>
          <p:nvPr/>
        </p:nvSpPr>
        <p:spPr>
          <a:xfrm flipV="1">
            <a:off x="4550390" y="3042745"/>
            <a:ext cx="1844566" cy="62038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7" name="Flecha: curvada hacia abajo 16">
            <a:extLst>
              <a:ext uri="{FF2B5EF4-FFF2-40B4-BE49-F238E27FC236}">
                <a16:creationId xmlns:a16="http://schemas.microsoft.com/office/drawing/2014/main" id="{9747E3CE-AC5F-4025-AB6E-3994E5319531}"/>
              </a:ext>
            </a:extLst>
          </p:cNvPr>
          <p:cNvSpPr/>
          <p:nvPr/>
        </p:nvSpPr>
        <p:spPr>
          <a:xfrm>
            <a:off x="2453990" y="1343303"/>
            <a:ext cx="1844566" cy="6069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8" name="Rectángulo: esquinas redondeadas 17">
            <a:hlinkClick r:id="rId7" action="ppaction://hlinkfile"/>
            <a:extLst>
              <a:ext uri="{FF2B5EF4-FFF2-40B4-BE49-F238E27FC236}">
                <a16:creationId xmlns:a16="http://schemas.microsoft.com/office/drawing/2014/main" id="{BF7210F1-1C8C-4307-9BE2-649ECB0CC4FD}"/>
              </a:ext>
            </a:extLst>
          </p:cNvPr>
          <p:cNvSpPr/>
          <p:nvPr/>
        </p:nvSpPr>
        <p:spPr>
          <a:xfrm>
            <a:off x="5795670" y="3769370"/>
            <a:ext cx="1972102" cy="941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Ficha </a:t>
            </a:r>
            <a:r>
              <a:rPr lang="es-MX" dirty="0" err="1"/>
              <a:t>Edr</a:t>
            </a:r>
            <a:r>
              <a:rPr lang="es-MX" dirty="0"/>
              <a:t> 2023 de CONEVAL</a:t>
            </a:r>
          </a:p>
        </p:txBody>
      </p:sp>
      <p:sp>
        <p:nvSpPr>
          <p:cNvPr id="19" name="Flecha: curvada hacia abajo 18">
            <a:extLst>
              <a:ext uri="{FF2B5EF4-FFF2-40B4-BE49-F238E27FC236}">
                <a16:creationId xmlns:a16="http://schemas.microsoft.com/office/drawing/2014/main" id="{A4B80F22-C558-4F32-9DC1-45434FDFFC5A}"/>
              </a:ext>
            </a:extLst>
          </p:cNvPr>
          <p:cNvSpPr/>
          <p:nvPr/>
        </p:nvSpPr>
        <p:spPr>
          <a:xfrm flipH="1" flipV="1">
            <a:off x="7055069" y="4923546"/>
            <a:ext cx="1623672" cy="62038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0" name="Rectángulo: esquinas redondeadas 19">
            <a:hlinkClick r:id="rId8" action="ppaction://hlinkfile"/>
            <a:extLst>
              <a:ext uri="{FF2B5EF4-FFF2-40B4-BE49-F238E27FC236}">
                <a16:creationId xmlns:a16="http://schemas.microsoft.com/office/drawing/2014/main" id="{1124A422-549B-48D6-A5EA-FF3B437A66C0}"/>
              </a:ext>
            </a:extLst>
          </p:cNvPr>
          <p:cNvSpPr/>
          <p:nvPr/>
        </p:nvSpPr>
        <p:spPr>
          <a:xfrm>
            <a:off x="3500571" y="3785509"/>
            <a:ext cx="1972102" cy="941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Diagnóstico PP – 043</a:t>
            </a:r>
          </a:p>
        </p:txBody>
      </p:sp>
      <p:sp>
        <p:nvSpPr>
          <p:cNvPr id="21" name="Flecha: curvada hacia abajo 20">
            <a:extLst>
              <a:ext uri="{FF2B5EF4-FFF2-40B4-BE49-F238E27FC236}">
                <a16:creationId xmlns:a16="http://schemas.microsoft.com/office/drawing/2014/main" id="{9BDE3668-F801-4510-9A24-306256E0329A}"/>
              </a:ext>
            </a:extLst>
          </p:cNvPr>
          <p:cNvSpPr/>
          <p:nvPr/>
        </p:nvSpPr>
        <p:spPr>
          <a:xfrm flipH="1" flipV="1">
            <a:off x="4660837" y="4939685"/>
            <a:ext cx="1623672" cy="62038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2" name="Rectángulo: esquinas redondeadas 21">
            <a:hlinkClick r:id="" action="ppaction://noaction"/>
            <a:extLst>
              <a:ext uri="{FF2B5EF4-FFF2-40B4-BE49-F238E27FC236}">
                <a16:creationId xmlns:a16="http://schemas.microsoft.com/office/drawing/2014/main" id="{6719A797-099B-46F1-AF44-E9238AFBD97B}"/>
              </a:ext>
            </a:extLst>
          </p:cNvPr>
          <p:cNvSpPr/>
          <p:nvPr/>
        </p:nvSpPr>
        <p:spPr>
          <a:xfrm>
            <a:off x="1137234" y="3785509"/>
            <a:ext cx="1972102" cy="941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FIN</a:t>
            </a:r>
          </a:p>
        </p:txBody>
      </p:sp>
      <p:sp>
        <p:nvSpPr>
          <p:cNvPr id="23" name="Flecha: curvada hacia abajo 22">
            <a:extLst>
              <a:ext uri="{FF2B5EF4-FFF2-40B4-BE49-F238E27FC236}">
                <a16:creationId xmlns:a16="http://schemas.microsoft.com/office/drawing/2014/main" id="{A8614AF6-363D-4EB6-99ED-5D300845DEC4}"/>
              </a:ext>
            </a:extLst>
          </p:cNvPr>
          <p:cNvSpPr/>
          <p:nvPr/>
        </p:nvSpPr>
        <p:spPr>
          <a:xfrm flipH="1" flipV="1">
            <a:off x="2297500" y="4953354"/>
            <a:ext cx="1623672" cy="62038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925417445"/>
      </p:ext>
    </p:extLst>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18496481-5F5F-429F-972A-3EF6600D0D91}"/>
              </a:ext>
            </a:extLst>
          </p:cNvPr>
          <p:cNvSpPr>
            <a:spLocks noGrp="1"/>
          </p:cNvSpPr>
          <p:nvPr>
            <p:ph type="title"/>
          </p:nvPr>
        </p:nvSpPr>
        <p:spPr/>
        <p:txBody>
          <a:bodyPr/>
          <a:lstStyle/>
          <a:p>
            <a:r>
              <a:rPr lang="es-MX" dirty="0"/>
              <a:t>Metodología ASF</a:t>
            </a:r>
          </a:p>
        </p:txBody>
      </p:sp>
      <p:sp>
        <p:nvSpPr>
          <p:cNvPr id="6" name="Marcador de texto 5">
            <a:extLst>
              <a:ext uri="{FF2B5EF4-FFF2-40B4-BE49-F238E27FC236}">
                <a16:creationId xmlns:a16="http://schemas.microsoft.com/office/drawing/2014/main" id="{5E217A95-7D91-45F9-ADBC-9F54E31ED733}"/>
              </a:ext>
            </a:extLst>
          </p:cNvPr>
          <p:cNvSpPr>
            <a:spLocks noGrp="1"/>
          </p:cNvSpPr>
          <p:nvPr>
            <p:ph type="body" sz="quarter" idx="1"/>
          </p:nvPr>
        </p:nvSpPr>
        <p:spPr/>
        <p:txBody>
          <a:bodyPr/>
          <a:lstStyle/>
          <a:p>
            <a:r>
              <a:rPr lang="es-MX" dirty="0"/>
              <a:t>Auditoría de Desempeño</a:t>
            </a:r>
          </a:p>
        </p:txBody>
      </p:sp>
      <p:sp>
        <p:nvSpPr>
          <p:cNvPr id="4" name="Marcador de número de diapositiva 3">
            <a:extLst>
              <a:ext uri="{FF2B5EF4-FFF2-40B4-BE49-F238E27FC236}">
                <a16:creationId xmlns:a16="http://schemas.microsoft.com/office/drawing/2014/main" id="{9493895B-1DD2-488F-8C4C-936D22A30CBB}"/>
              </a:ext>
            </a:extLst>
          </p:cNvPr>
          <p:cNvSpPr>
            <a:spLocks noGrp="1"/>
          </p:cNvSpPr>
          <p:nvPr>
            <p:ph type="sldNum" sz="quarter" idx="2"/>
          </p:nvPr>
        </p:nvSpPr>
        <p:spPr/>
        <p:txBody>
          <a:bodyPr/>
          <a:lstStyle/>
          <a:p>
            <a:fld id="{0EEBDC73-077E-4B86-8BE2-C68C0987014D}" type="slidenum">
              <a:rPr lang="es-MX" smtClean="0"/>
              <a:t>77</a:t>
            </a:fld>
            <a:endParaRPr lang="es-MX"/>
          </a:p>
        </p:txBody>
      </p:sp>
    </p:spTree>
    <p:extLst>
      <p:ext uri="{BB962C8B-B14F-4D97-AF65-F5344CB8AC3E}">
        <p14:creationId xmlns:p14="http://schemas.microsoft.com/office/powerpoint/2010/main" val="3666983438"/>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C86A8C50-222F-4C69-9A62-FDBB0017FB2C}"/>
              </a:ext>
            </a:extLst>
          </p:cNvPr>
          <p:cNvSpPr>
            <a:spLocks noGrp="1"/>
          </p:cNvSpPr>
          <p:nvPr>
            <p:ph type="title"/>
          </p:nvPr>
        </p:nvSpPr>
        <p:spPr>
          <a:xfrm>
            <a:off x="825500" y="347783"/>
            <a:ext cx="10521950" cy="706164"/>
          </a:xfrm>
        </p:spPr>
        <p:txBody>
          <a:bodyPr>
            <a:normAutofit/>
          </a:bodyPr>
          <a:lstStyle/>
          <a:p>
            <a:r>
              <a:rPr lang="es-MX" sz="3600" dirty="0" err="1">
                <a:solidFill>
                  <a:srgbClr val="002060"/>
                </a:solidFill>
              </a:rPr>
              <a:t>Auditina</a:t>
            </a:r>
            <a:endParaRPr lang="es-MX" sz="3600" dirty="0">
              <a:solidFill>
                <a:srgbClr val="002060"/>
              </a:solidFill>
            </a:endParaRPr>
          </a:p>
        </p:txBody>
      </p:sp>
      <p:sp>
        <p:nvSpPr>
          <p:cNvPr id="4" name="Marcador de número de diapositiva 3">
            <a:extLst>
              <a:ext uri="{FF2B5EF4-FFF2-40B4-BE49-F238E27FC236}">
                <a16:creationId xmlns:a16="http://schemas.microsoft.com/office/drawing/2014/main" id="{63AA9295-C6F6-4EA6-9095-2B7D93FB92A4}"/>
              </a:ext>
            </a:extLst>
          </p:cNvPr>
          <p:cNvSpPr>
            <a:spLocks noGrp="1"/>
          </p:cNvSpPr>
          <p:nvPr>
            <p:ph type="sldNum" sz="quarter" idx="2"/>
          </p:nvPr>
        </p:nvSpPr>
        <p:spPr/>
        <p:txBody>
          <a:bodyPr/>
          <a:lstStyle/>
          <a:p>
            <a:fld id="{86CB4B4D-7CA3-9044-876B-883B54F8677D}" type="slidenum">
              <a:rPr lang="es-MX" smtClean="0"/>
              <a:t>78</a:t>
            </a:fld>
            <a:endParaRPr lang="es-MX"/>
          </a:p>
        </p:txBody>
      </p:sp>
      <p:sp>
        <p:nvSpPr>
          <p:cNvPr id="7" name="CuadroTexto 6">
            <a:extLst>
              <a:ext uri="{FF2B5EF4-FFF2-40B4-BE49-F238E27FC236}">
                <a16:creationId xmlns:a16="http://schemas.microsoft.com/office/drawing/2014/main" id="{C58E50BF-6284-45B8-9319-4869368144E3}"/>
              </a:ext>
            </a:extLst>
          </p:cNvPr>
          <p:cNvSpPr txBox="1"/>
          <p:nvPr/>
        </p:nvSpPr>
        <p:spPr>
          <a:xfrm>
            <a:off x="1997765" y="1520687"/>
            <a:ext cx="8599788" cy="4247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342900" marR="0" indent="-342900" algn="l" defTabSz="914400" rtl="0" fontAlgn="auto" latinLnBrk="0" hangingPunct="0">
              <a:lnSpc>
                <a:spcPct val="100000"/>
              </a:lnSpc>
              <a:spcBef>
                <a:spcPts val="0"/>
              </a:spcBef>
              <a:spcAft>
                <a:spcPts val="0"/>
              </a:spcAft>
              <a:buClrTx/>
              <a:buSzTx/>
              <a:buFontTx/>
              <a:buAutoNum type="arabicPeriod"/>
              <a:tabLst/>
            </a:pPr>
            <a:r>
              <a:rPr kumimoji="0" lang="es-MX" sz="1800" b="0" i="0" u="none" strike="noStrike" cap="none" spc="0" normalizeH="0" baseline="0" dirty="0">
                <a:ln>
                  <a:noFill/>
                </a:ln>
                <a:solidFill>
                  <a:srgbClr val="000000"/>
                </a:solidFill>
                <a:effectLst/>
                <a:uFillTx/>
                <a:latin typeface="+mj-lt"/>
                <a:ea typeface="+mj-ea"/>
                <a:cs typeface="+mj-cs"/>
                <a:sym typeface="Calibri"/>
              </a:rPr>
              <a:t>Comprensión integral del Programa a auditar.</a:t>
            </a:r>
          </a:p>
          <a:p>
            <a:pPr marR="0" algn="l" defTabSz="914400" rtl="0" fontAlgn="auto" latinLnBrk="0" hangingPunct="0">
              <a:lnSpc>
                <a:spcPct val="100000"/>
              </a:lnSpc>
              <a:spcBef>
                <a:spcPts val="0"/>
              </a:spcBef>
              <a:spcAft>
                <a:spcPts val="0"/>
              </a:spcAft>
              <a:buClrTx/>
              <a:buSzTx/>
              <a:tabLst>
                <a:tab pos="447675" algn="l"/>
              </a:tabLst>
            </a:pPr>
            <a:r>
              <a:rPr lang="es-MX" dirty="0"/>
              <a:t>	1.1. Antecedentes.</a:t>
            </a:r>
          </a:p>
          <a:p>
            <a:pPr marR="0" algn="l" defTabSz="914400" rtl="0" fontAlgn="auto" latinLnBrk="0" hangingPunct="0">
              <a:lnSpc>
                <a:spcPct val="100000"/>
              </a:lnSpc>
              <a:spcBef>
                <a:spcPts val="0"/>
              </a:spcBef>
              <a:spcAft>
                <a:spcPts val="0"/>
              </a:spcAft>
              <a:buClrTx/>
              <a:buSzTx/>
              <a:tabLst>
                <a:tab pos="447675" algn="l"/>
              </a:tabLst>
            </a:pPr>
            <a:r>
              <a:rPr kumimoji="0" lang="es-MX" sz="1800" b="0" i="0" u="none" strike="noStrike" cap="none" spc="0" normalizeH="0" baseline="0" dirty="0">
                <a:ln>
                  <a:noFill/>
                </a:ln>
                <a:solidFill>
                  <a:srgbClr val="000000"/>
                </a:solidFill>
                <a:effectLst/>
                <a:uFillTx/>
                <a:latin typeface="+mj-lt"/>
                <a:ea typeface="+mj-ea"/>
                <a:cs typeface="+mj-cs"/>
                <a:sym typeface="Calibri"/>
              </a:rPr>
              <a:t>	1.2. Identificación del problema público, desde la visión oficial.</a:t>
            </a:r>
          </a:p>
          <a:p>
            <a:pPr marR="0" algn="l" defTabSz="914400" rtl="0" fontAlgn="auto" latinLnBrk="0" hangingPunct="0">
              <a:lnSpc>
                <a:spcPct val="100000"/>
              </a:lnSpc>
              <a:spcBef>
                <a:spcPts val="0"/>
              </a:spcBef>
              <a:spcAft>
                <a:spcPts val="0"/>
              </a:spcAft>
              <a:buClrTx/>
              <a:buSzTx/>
              <a:tabLst>
                <a:tab pos="447675" algn="l"/>
              </a:tabLst>
            </a:pPr>
            <a:r>
              <a:rPr lang="es-MX" dirty="0"/>
              <a:t>	1.3. Diseño de la política pública en la que se inserta la operación del Programa.</a:t>
            </a:r>
          </a:p>
          <a:p>
            <a:pPr marR="0" algn="l" defTabSz="914400" rtl="0" fontAlgn="auto" latinLnBrk="0" hangingPunct="0">
              <a:lnSpc>
                <a:spcPct val="100000"/>
              </a:lnSpc>
              <a:spcBef>
                <a:spcPts val="0"/>
              </a:spcBef>
              <a:spcAft>
                <a:spcPts val="0"/>
              </a:spcAft>
              <a:buClrTx/>
              <a:buSzTx/>
              <a:tabLst>
                <a:tab pos="447675" algn="l"/>
                <a:tab pos="893763" algn="l"/>
              </a:tabLst>
            </a:pPr>
            <a:r>
              <a:rPr kumimoji="0" lang="es-MX" sz="1800" b="0" i="0" u="none" strike="noStrike" cap="none" spc="0" normalizeH="0" baseline="0" dirty="0">
                <a:ln>
                  <a:noFill/>
                </a:ln>
                <a:solidFill>
                  <a:srgbClr val="000000"/>
                </a:solidFill>
                <a:effectLst/>
                <a:uFillTx/>
                <a:latin typeface="+mj-lt"/>
                <a:ea typeface="+mj-ea"/>
                <a:cs typeface="+mj-cs"/>
                <a:sym typeface="Calibri"/>
              </a:rPr>
              <a:t>		1.3.1. Diseño normativo.</a:t>
            </a:r>
          </a:p>
          <a:p>
            <a:pPr marR="0" algn="l" defTabSz="914400" rtl="0" fontAlgn="auto" latinLnBrk="0" hangingPunct="0">
              <a:lnSpc>
                <a:spcPct val="100000"/>
              </a:lnSpc>
              <a:spcBef>
                <a:spcPts val="0"/>
              </a:spcBef>
              <a:spcAft>
                <a:spcPts val="0"/>
              </a:spcAft>
              <a:buClrTx/>
              <a:buSzTx/>
              <a:tabLst>
                <a:tab pos="447675" algn="l"/>
                <a:tab pos="893763" algn="l"/>
              </a:tabLst>
            </a:pPr>
            <a:r>
              <a:rPr lang="es-MX" dirty="0"/>
              <a:t>		1.3.2. Criterios para la fiscalización de los subsidios sujetos a reglas de operación.</a:t>
            </a:r>
          </a:p>
          <a:p>
            <a:pPr marR="0" algn="l" defTabSz="914400" rtl="0" fontAlgn="auto" latinLnBrk="0" hangingPunct="0">
              <a:lnSpc>
                <a:spcPct val="100000"/>
              </a:lnSpc>
              <a:spcBef>
                <a:spcPts val="0"/>
              </a:spcBef>
              <a:spcAft>
                <a:spcPts val="0"/>
              </a:spcAft>
              <a:buClrTx/>
              <a:buSzTx/>
              <a:tabLst>
                <a:tab pos="447675" algn="l"/>
                <a:tab pos="893763" algn="l"/>
              </a:tabLst>
            </a:pPr>
            <a:r>
              <a:rPr kumimoji="0" lang="es-MX" sz="1800" b="0" i="0" u="none" strike="noStrike" cap="none" spc="0" normalizeH="0" baseline="0" dirty="0">
                <a:ln>
                  <a:noFill/>
                </a:ln>
                <a:solidFill>
                  <a:srgbClr val="000000"/>
                </a:solidFill>
                <a:effectLst/>
                <a:uFillTx/>
                <a:latin typeface="+mj-lt"/>
                <a:ea typeface="+mj-ea"/>
                <a:cs typeface="+mj-cs"/>
                <a:sym typeface="Calibri"/>
              </a:rPr>
              <a:t>	</a:t>
            </a:r>
            <a:r>
              <a:rPr lang="es-MX" dirty="0"/>
              <a:t>	1.3.3. Diseño programático.</a:t>
            </a:r>
          </a:p>
          <a:p>
            <a:pPr marR="0" algn="l" defTabSz="914400" rtl="0" fontAlgn="auto" latinLnBrk="0" hangingPunct="0">
              <a:lnSpc>
                <a:spcPct val="100000"/>
              </a:lnSpc>
              <a:spcBef>
                <a:spcPts val="0"/>
              </a:spcBef>
              <a:spcAft>
                <a:spcPts val="0"/>
              </a:spcAft>
              <a:buClrTx/>
              <a:buSzTx/>
              <a:tabLst>
                <a:tab pos="447675" algn="l"/>
                <a:tab pos="893763" algn="l"/>
              </a:tabLst>
            </a:pPr>
            <a:r>
              <a:rPr kumimoji="0" lang="es-MX" sz="1800" b="0" i="0" u="none" strike="noStrike" cap="none" spc="0" normalizeH="0" baseline="0" dirty="0">
                <a:ln>
                  <a:noFill/>
                </a:ln>
                <a:solidFill>
                  <a:srgbClr val="000000"/>
                </a:solidFill>
                <a:effectLst/>
                <a:uFillTx/>
                <a:latin typeface="+mj-lt"/>
                <a:ea typeface="+mj-ea"/>
                <a:cs typeface="+mj-cs"/>
                <a:sym typeface="Calibri"/>
              </a:rPr>
              <a:t>		1.3.4. Diseño presupuestario.</a:t>
            </a:r>
          </a:p>
          <a:p>
            <a:pPr marR="0" algn="l" defTabSz="914400" rtl="0" fontAlgn="auto" latinLnBrk="0" hangingPunct="0">
              <a:lnSpc>
                <a:spcPct val="100000"/>
              </a:lnSpc>
              <a:spcBef>
                <a:spcPts val="0"/>
              </a:spcBef>
              <a:spcAft>
                <a:spcPts val="0"/>
              </a:spcAft>
              <a:buClrTx/>
              <a:buSzTx/>
              <a:tabLst>
                <a:tab pos="447675" algn="l"/>
                <a:tab pos="893763" algn="l"/>
                <a:tab pos="1520825" algn="l"/>
              </a:tabLst>
            </a:pPr>
            <a:r>
              <a:rPr lang="es-MX" dirty="0"/>
              <a:t>			1.3.4.1. Proyecto de PEF.</a:t>
            </a:r>
          </a:p>
          <a:p>
            <a:pPr marR="0" algn="l" defTabSz="914400" rtl="0" fontAlgn="auto" latinLnBrk="0" hangingPunct="0">
              <a:lnSpc>
                <a:spcPct val="100000"/>
              </a:lnSpc>
              <a:spcBef>
                <a:spcPts val="0"/>
              </a:spcBef>
              <a:spcAft>
                <a:spcPts val="0"/>
              </a:spcAft>
              <a:buClrTx/>
              <a:buSzTx/>
              <a:tabLst>
                <a:tab pos="447675" algn="l"/>
                <a:tab pos="893763" algn="l"/>
                <a:tab pos="1520825" algn="l"/>
              </a:tabLst>
            </a:pPr>
            <a:r>
              <a:rPr kumimoji="0" lang="es-MX" sz="1800" b="0" i="0" u="none" strike="noStrike" cap="none" spc="0" normalizeH="0" baseline="0" dirty="0">
                <a:ln>
                  <a:noFill/>
                </a:ln>
                <a:solidFill>
                  <a:srgbClr val="000000"/>
                </a:solidFill>
                <a:effectLst/>
                <a:uFillTx/>
                <a:latin typeface="+mj-lt"/>
                <a:ea typeface="+mj-ea"/>
                <a:cs typeface="+mj-cs"/>
                <a:sym typeface="Calibri"/>
              </a:rPr>
              <a:t>			1.3.4.2. PEF.</a:t>
            </a:r>
          </a:p>
          <a:p>
            <a:pPr marR="0" algn="l" defTabSz="914400" rtl="0" fontAlgn="auto" latinLnBrk="0" hangingPunct="0">
              <a:lnSpc>
                <a:spcPct val="100000"/>
              </a:lnSpc>
              <a:spcBef>
                <a:spcPts val="0"/>
              </a:spcBef>
              <a:spcAft>
                <a:spcPts val="0"/>
              </a:spcAft>
              <a:buClrTx/>
              <a:buSzTx/>
              <a:tabLst>
                <a:tab pos="447675" algn="l"/>
                <a:tab pos="893763" algn="l"/>
                <a:tab pos="1520825" algn="l"/>
              </a:tabLst>
            </a:pPr>
            <a:r>
              <a:rPr lang="es-MX" dirty="0"/>
              <a:t>			1.3.4.3. Cuenta Pública.</a:t>
            </a:r>
          </a:p>
          <a:p>
            <a:pPr marR="0" algn="l" defTabSz="914400" rtl="0" fontAlgn="auto" latinLnBrk="0" hangingPunct="0">
              <a:lnSpc>
                <a:spcPct val="100000"/>
              </a:lnSpc>
              <a:spcBef>
                <a:spcPts val="0"/>
              </a:spcBef>
              <a:spcAft>
                <a:spcPts val="0"/>
              </a:spcAft>
              <a:buClrTx/>
              <a:buSzTx/>
              <a:tabLst>
                <a:tab pos="447675" algn="l"/>
                <a:tab pos="893763" algn="l"/>
                <a:tab pos="1520825" algn="l"/>
              </a:tabLst>
            </a:pPr>
            <a:r>
              <a:rPr kumimoji="0" lang="es-MX" sz="1800" b="0" i="0" u="none" strike="noStrike" cap="none" spc="0" normalizeH="0" baseline="0" dirty="0">
                <a:ln>
                  <a:noFill/>
                </a:ln>
                <a:solidFill>
                  <a:srgbClr val="000000"/>
                </a:solidFill>
                <a:effectLst/>
                <a:uFillTx/>
                <a:latin typeface="+mj-lt"/>
                <a:ea typeface="+mj-ea"/>
                <a:cs typeface="+mj-cs"/>
                <a:sym typeface="Calibri"/>
              </a:rPr>
              <a:t>	1.4. Referentes.</a:t>
            </a:r>
          </a:p>
          <a:p>
            <a:pPr marR="0" algn="l" defTabSz="914400" rtl="0" fontAlgn="auto" latinLnBrk="0" hangingPunct="0">
              <a:lnSpc>
                <a:spcPct val="100000"/>
              </a:lnSpc>
              <a:spcBef>
                <a:spcPts val="0"/>
              </a:spcBef>
              <a:spcAft>
                <a:spcPts val="0"/>
              </a:spcAft>
              <a:buClrTx/>
              <a:buSzTx/>
              <a:tabLst>
                <a:tab pos="447675" algn="l"/>
                <a:tab pos="893763" algn="l"/>
                <a:tab pos="1520825" algn="l"/>
              </a:tabLst>
            </a:pPr>
            <a:r>
              <a:rPr lang="es-MX" dirty="0"/>
              <a:t>	1.5. Universales.</a:t>
            </a:r>
          </a:p>
          <a:p>
            <a:pPr marR="0" algn="l" defTabSz="914400" rtl="0" fontAlgn="auto" latinLnBrk="0" hangingPunct="0">
              <a:lnSpc>
                <a:spcPct val="100000"/>
              </a:lnSpc>
              <a:spcBef>
                <a:spcPts val="0"/>
              </a:spcBef>
              <a:spcAft>
                <a:spcPts val="0"/>
              </a:spcAft>
              <a:buClrTx/>
              <a:buSzTx/>
              <a:tabLst>
                <a:tab pos="447675" algn="l"/>
                <a:tab pos="893763" algn="l"/>
                <a:tab pos="1520825" algn="l"/>
              </a:tabLst>
            </a:pPr>
            <a:r>
              <a:rPr kumimoji="0" lang="es-MX" sz="1800" b="0" i="0" u="none" strike="noStrike" cap="none" spc="0" normalizeH="0" baseline="0" dirty="0">
                <a:ln>
                  <a:noFill/>
                </a:ln>
                <a:solidFill>
                  <a:srgbClr val="000000"/>
                </a:solidFill>
                <a:effectLst/>
                <a:uFillTx/>
                <a:latin typeface="+mj-lt"/>
                <a:ea typeface="+mj-ea"/>
                <a:cs typeface="+mj-cs"/>
                <a:sym typeface="Calibri"/>
              </a:rPr>
              <a:t>	1.6. Análisis del benchmarking (mejores prácticas).</a:t>
            </a:r>
          </a:p>
          <a:p>
            <a:pPr marR="0" algn="l" defTabSz="914400" rtl="0" fontAlgn="auto" latinLnBrk="0" hangingPunct="0">
              <a:lnSpc>
                <a:spcPct val="100000"/>
              </a:lnSpc>
              <a:spcBef>
                <a:spcPts val="0"/>
              </a:spcBef>
              <a:spcAft>
                <a:spcPts val="0"/>
              </a:spcAft>
              <a:buClrTx/>
              <a:buSzTx/>
              <a:tabLst>
                <a:tab pos="447675" algn="l"/>
                <a:tab pos="893763" algn="l"/>
                <a:tab pos="1520825" algn="l"/>
              </a:tabLst>
            </a:pPr>
            <a:r>
              <a:rPr lang="es-MX" dirty="0"/>
              <a:t>	1.7. Mecanismos de seguimiento y evaluación del Programa.</a:t>
            </a: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466689552"/>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C86A8C50-222F-4C69-9A62-FDBB0017FB2C}"/>
              </a:ext>
            </a:extLst>
          </p:cNvPr>
          <p:cNvSpPr>
            <a:spLocks noGrp="1"/>
          </p:cNvSpPr>
          <p:nvPr>
            <p:ph type="title"/>
          </p:nvPr>
        </p:nvSpPr>
        <p:spPr>
          <a:xfrm>
            <a:off x="825500" y="347783"/>
            <a:ext cx="10521950" cy="706164"/>
          </a:xfrm>
        </p:spPr>
        <p:txBody>
          <a:bodyPr>
            <a:normAutofit/>
          </a:bodyPr>
          <a:lstStyle/>
          <a:p>
            <a:r>
              <a:rPr lang="es-MX" sz="3600" dirty="0" err="1">
                <a:solidFill>
                  <a:srgbClr val="002060"/>
                </a:solidFill>
              </a:rPr>
              <a:t>Auditina</a:t>
            </a:r>
            <a:r>
              <a:rPr lang="es-MX" sz="3600" dirty="0">
                <a:solidFill>
                  <a:srgbClr val="002060"/>
                </a:solidFill>
              </a:rPr>
              <a:t> (continuación)</a:t>
            </a:r>
          </a:p>
        </p:txBody>
      </p:sp>
      <p:sp>
        <p:nvSpPr>
          <p:cNvPr id="4" name="Marcador de número de diapositiva 3">
            <a:extLst>
              <a:ext uri="{FF2B5EF4-FFF2-40B4-BE49-F238E27FC236}">
                <a16:creationId xmlns:a16="http://schemas.microsoft.com/office/drawing/2014/main" id="{63AA9295-C6F6-4EA6-9095-2B7D93FB92A4}"/>
              </a:ext>
            </a:extLst>
          </p:cNvPr>
          <p:cNvSpPr>
            <a:spLocks noGrp="1"/>
          </p:cNvSpPr>
          <p:nvPr>
            <p:ph type="sldNum" sz="quarter" idx="2"/>
          </p:nvPr>
        </p:nvSpPr>
        <p:spPr/>
        <p:txBody>
          <a:bodyPr/>
          <a:lstStyle/>
          <a:p>
            <a:fld id="{86CB4B4D-7CA3-9044-876B-883B54F8677D}" type="slidenum">
              <a:rPr lang="es-MX" smtClean="0"/>
              <a:t>79</a:t>
            </a:fld>
            <a:endParaRPr lang="es-MX"/>
          </a:p>
        </p:txBody>
      </p:sp>
      <p:sp>
        <p:nvSpPr>
          <p:cNvPr id="7" name="CuadroTexto 6">
            <a:extLst>
              <a:ext uri="{FF2B5EF4-FFF2-40B4-BE49-F238E27FC236}">
                <a16:creationId xmlns:a16="http://schemas.microsoft.com/office/drawing/2014/main" id="{C58E50BF-6284-45B8-9319-4869368144E3}"/>
              </a:ext>
            </a:extLst>
          </p:cNvPr>
          <p:cNvSpPr txBox="1"/>
          <p:nvPr/>
        </p:nvSpPr>
        <p:spPr>
          <a:xfrm>
            <a:off x="1997765" y="1520687"/>
            <a:ext cx="9808452" cy="4247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342900" marR="0" indent="-342900" algn="l" defTabSz="914400" rtl="0" fontAlgn="auto" latinLnBrk="0" hangingPunct="0">
              <a:lnSpc>
                <a:spcPct val="100000"/>
              </a:lnSpc>
              <a:spcBef>
                <a:spcPts val="0"/>
              </a:spcBef>
              <a:spcAft>
                <a:spcPts val="0"/>
              </a:spcAft>
              <a:buClrTx/>
              <a:buSzTx/>
              <a:buFont typeface="+mj-lt"/>
              <a:buAutoNum type="arabicPeriod" startAt="2"/>
              <a:tabLst/>
            </a:pPr>
            <a:r>
              <a:rPr kumimoji="0" lang="es-MX" sz="1800" b="0" i="0" u="none" strike="noStrike" cap="none" spc="0" normalizeH="0" baseline="0" dirty="0">
                <a:ln>
                  <a:noFill/>
                </a:ln>
                <a:solidFill>
                  <a:srgbClr val="000000"/>
                </a:solidFill>
                <a:effectLst/>
                <a:uFillTx/>
                <a:latin typeface="+mj-lt"/>
                <a:ea typeface="+mj-ea"/>
                <a:cs typeface="+mj-cs"/>
                <a:sym typeface="Calibri"/>
              </a:rPr>
              <a:t>Comprensión de la materia por auditar.</a:t>
            </a:r>
          </a:p>
          <a:p>
            <a:pPr marR="0" algn="l" defTabSz="914400" rtl="0" fontAlgn="auto" latinLnBrk="0" hangingPunct="0">
              <a:lnSpc>
                <a:spcPct val="100000"/>
              </a:lnSpc>
              <a:spcBef>
                <a:spcPts val="0"/>
              </a:spcBef>
              <a:spcAft>
                <a:spcPts val="0"/>
              </a:spcAft>
              <a:buClrTx/>
              <a:buSzTx/>
              <a:tabLst>
                <a:tab pos="357188" algn="l"/>
              </a:tabLst>
            </a:pPr>
            <a:r>
              <a:rPr kumimoji="0" lang="es-MX" sz="1800" b="0" i="0" u="none" strike="noStrike" cap="none" spc="0" normalizeH="0" baseline="0" dirty="0">
                <a:ln>
                  <a:noFill/>
                </a:ln>
                <a:solidFill>
                  <a:srgbClr val="000000"/>
                </a:solidFill>
                <a:effectLst/>
                <a:uFillTx/>
                <a:latin typeface="+mj-lt"/>
                <a:ea typeface="+mj-ea"/>
                <a:cs typeface="+mj-cs"/>
                <a:sym typeface="Calibri"/>
              </a:rPr>
              <a:t>	2.1. Expresión sintética del Programa.</a:t>
            </a:r>
          </a:p>
          <a:p>
            <a:pPr marR="0" algn="l" defTabSz="914400" rtl="0" fontAlgn="auto" latinLnBrk="0" hangingPunct="0">
              <a:lnSpc>
                <a:spcPct val="100000"/>
              </a:lnSpc>
              <a:spcBef>
                <a:spcPts val="0"/>
              </a:spcBef>
              <a:spcAft>
                <a:spcPts val="0"/>
              </a:spcAft>
              <a:buClrTx/>
              <a:buSzTx/>
              <a:tabLst>
                <a:tab pos="357188" algn="l"/>
              </a:tabLst>
            </a:pPr>
            <a:r>
              <a:rPr lang="es-MX" dirty="0"/>
              <a:t>	2.2. Hilos conductores.</a:t>
            </a:r>
          </a:p>
          <a:p>
            <a:pPr marL="342900" marR="0" indent="-342900" algn="l" defTabSz="914400" rtl="0" fontAlgn="auto" latinLnBrk="0" hangingPunct="0">
              <a:lnSpc>
                <a:spcPct val="100000"/>
              </a:lnSpc>
              <a:spcBef>
                <a:spcPts val="0"/>
              </a:spcBef>
              <a:spcAft>
                <a:spcPts val="0"/>
              </a:spcAft>
              <a:buClrTx/>
              <a:buSzTx/>
              <a:buAutoNum type="arabicPeriod" startAt="3"/>
              <a:tabLst>
                <a:tab pos="357188" algn="l"/>
              </a:tabLst>
            </a:pPr>
            <a:r>
              <a:rPr kumimoji="0" lang="es-MX" sz="1800" b="0" i="0" u="none" strike="noStrike" cap="none" spc="0" normalizeH="0" baseline="0" dirty="0">
                <a:ln>
                  <a:noFill/>
                </a:ln>
                <a:solidFill>
                  <a:srgbClr val="000000"/>
                </a:solidFill>
                <a:effectLst/>
                <a:uFillTx/>
                <a:latin typeface="+mj-lt"/>
                <a:ea typeface="+mj-ea"/>
                <a:cs typeface="+mj-cs"/>
                <a:sym typeface="Calibri"/>
              </a:rPr>
              <a:t>Diseño de la auditoría.</a:t>
            </a:r>
          </a:p>
          <a:p>
            <a:pPr marR="0" algn="l" defTabSz="914400" rtl="0" fontAlgn="auto" latinLnBrk="0" hangingPunct="0">
              <a:lnSpc>
                <a:spcPct val="100000"/>
              </a:lnSpc>
              <a:spcBef>
                <a:spcPts val="0"/>
              </a:spcBef>
              <a:spcAft>
                <a:spcPts val="0"/>
              </a:spcAft>
              <a:buClrTx/>
              <a:buSzTx/>
              <a:tabLst>
                <a:tab pos="357188" algn="l"/>
              </a:tabLst>
            </a:pPr>
            <a:r>
              <a:rPr lang="es-MX" dirty="0"/>
              <a:t>	3.1. Alcance temático de la auditoría.</a:t>
            </a:r>
          </a:p>
          <a:p>
            <a:pPr marR="0" algn="l" defTabSz="914400" rtl="0" fontAlgn="auto" latinLnBrk="0" hangingPunct="0">
              <a:lnSpc>
                <a:spcPct val="100000"/>
              </a:lnSpc>
              <a:spcBef>
                <a:spcPts val="0"/>
              </a:spcBef>
              <a:spcAft>
                <a:spcPts val="0"/>
              </a:spcAft>
              <a:buClrTx/>
              <a:buSzTx/>
              <a:tabLst>
                <a:tab pos="357188" algn="l"/>
              </a:tabLst>
            </a:pPr>
            <a:r>
              <a:rPr kumimoji="0" lang="es-MX" sz="1800" b="0" i="0" u="none" strike="noStrike" cap="none" spc="0" normalizeH="0" baseline="0" dirty="0">
                <a:ln>
                  <a:noFill/>
                </a:ln>
                <a:solidFill>
                  <a:srgbClr val="000000"/>
                </a:solidFill>
                <a:effectLst/>
                <a:uFillTx/>
                <a:latin typeface="+mj-lt"/>
                <a:ea typeface="+mj-ea"/>
                <a:cs typeface="+mj-cs"/>
                <a:sym typeface="Calibri"/>
              </a:rPr>
              <a:t>	3.2. Enfoque de la auditoría.</a:t>
            </a:r>
          </a:p>
          <a:p>
            <a:pPr marR="0" algn="l" defTabSz="914400" rtl="0" fontAlgn="auto" latinLnBrk="0" hangingPunct="0">
              <a:lnSpc>
                <a:spcPct val="100000"/>
              </a:lnSpc>
              <a:spcBef>
                <a:spcPts val="0"/>
              </a:spcBef>
              <a:spcAft>
                <a:spcPts val="0"/>
              </a:spcAft>
              <a:buClrTx/>
              <a:buSzTx/>
              <a:tabLst>
                <a:tab pos="357188" algn="l"/>
              </a:tabLst>
            </a:pPr>
            <a:r>
              <a:rPr lang="es-MX" dirty="0"/>
              <a:t>	3.3. Objetivo general de la auditoría.</a:t>
            </a:r>
          </a:p>
          <a:p>
            <a:pPr marR="0" algn="l" defTabSz="914400" rtl="0" fontAlgn="auto" latinLnBrk="0" hangingPunct="0">
              <a:lnSpc>
                <a:spcPct val="100000"/>
              </a:lnSpc>
              <a:spcBef>
                <a:spcPts val="0"/>
              </a:spcBef>
              <a:spcAft>
                <a:spcPts val="0"/>
              </a:spcAft>
              <a:buClrTx/>
              <a:buSzTx/>
              <a:tabLst>
                <a:tab pos="357188" algn="l"/>
              </a:tabLst>
            </a:pPr>
            <a:r>
              <a:rPr kumimoji="0" lang="es-MX" sz="1800" b="0" i="0" u="none" strike="noStrike" cap="none" spc="0" normalizeH="0" baseline="0" dirty="0">
                <a:ln>
                  <a:noFill/>
                </a:ln>
                <a:solidFill>
                  <a:srgbClr val="000000"/>
                </a:solidFill>
                <a:effectLst/>
                <a:uFillTx/>
                <a:latin typeface="+mj-lt"/>
                <a:ea typeface="+mj-ea"/>
                <a:cs typeface="+mj-cs"/>
                <a:sym typeface="Calibri"/>
              </a:rPr>
              <a:t>	3.4. Tablas de diseño de la auditoría.</a:t>
            </a:r>
          </a:p>
          <a:p>
            <a:pPr marR="0" algn="l" defTabSz="914400" rtl="0" fontAlgn="auto" latinLnBrk="0" hangingPunct="0">
              <a:lnSpc>
                <a:spcPct val="100000"/>
              </a:lnSpc>
              <a:spcBef>
                <a:spcPts val="0"/>
              </a:spcBef>
              <a:spcAft>
                <a:spcPts val="0"/>
              </a:spcAft>
              <a:buClrTx/>
              <a:buSzTx/>
              <a:tabLst>
                <a:tab pos="357188" algn="l"/>
                <a:tab pos="804863" algn="l"/>
              </a:tabLst>
            </a:pPr>
            <a:r>
              <a:rPr lang="es-MX" dirty="0"/>
              <a:t>	3.5. Integración de la muestra de auditoría.</a:t>
            </a:r>
          </a:p>
          <a:p>
            <a:pPr marR="0" algn="l" defTabSz="914400" rtl="0" fontAlgn="auto" latinLnBrk="0" hangingPunct="0">
              <a:lnSpc>
                <a:spcPct val="100000"/>
              </a:lnSpc>
              <a:spcBef>
                <a:spcPts val="0"/>
              </a:spcBef>
              <a:spcAft>
                <a:spcPts val="0"/>
              </a:spcAft>
              <a:buClrTx/>
              <a:buSzTx/>
              <a:tabLst>
                <a:tab pos="357188" algn="l"/>
                <a:tab pos="804863" algn="l"/>
              </a:tabLst>
            </a:pPr>
            <a:r>
              <a:rPr lang="es-MX" dirty="0"/>
              <a:t>	3.6. Valor agregado esperado y consecuencias sociales de la auditoría.</a:t>
            </a:r>
          </a:p>
          <a:p>
            <a:pPr marR="0" algn="l" defTabSz="914400" rtl="0" fontAlgn="auto" latinLnBrk="0" hangingPunct="0">
              <a:lnSpc>
                <a:spcPct val="100000"/>
              </a:lnSpc>
              <a:spcBef>
                <a:spcPts val="0"/>
              </a:spcBef>
              <a:spcAft>
                <a:spcPts val="0"/>
              </a:spcAft>
              <a:buClrTx/>
              <a:buSzTx/>
              <a:tabLst>
                <a:tab pos="357188" algn="l"/>
                <a:tab pos="804863" algn="l"/>
              </a:tabLst>
            </a:pPr>
            <a:r>
              <a:rPr lang="es-MX" dirty="0"/>
              <a:t>		3.6.1. Valor agregado esperado de la auditoría.</a:t>
            </a:r>
          </a:p>
          <a:p>
            <a:pPr marR="0" algn="l" defTabSz="914400" rtl="0" fontAlgn="auto" latinLnBrk="0" hangingPunct="0">
              <a:lnSpc>
                <a:spcPct val="100000"/>
              </a:lnSpc>
              <a:spcBef>
                <a:spcPts val="0"/>
              </a:spcBef>
              <a:spcAft>
                <a:spcPts val="0"/>
              </a:spcAft>
              <a:buClrTx/>
              <a:buSzTx/>
              <a:tabLst>
                <a:tab pos="357188" algn="l"/>
                <a:tab pos="804863" algn="l"/>
              </a:tabLst>
            </a:pPr>
            <a:r>
              <a:rPr lang="es-MX" dirty="0"/>
              <a:t>		3.6.2. Consecuencias sociales de la auditoría.</a:t>
            </a:r>
          </a:p>
          <a:p>
            <a:pPr marL="342900" marR="0" indent="-342900" algn="l" defTabSz="914400" rtl="0" fontAlgn="auto" latinLnBrk="0" hangingPunct="0">
              <a:lnSpc>
                <a:spcPct val="100000"/>
              </a:lnSpc>
              <a:spcBef>
                <a:spcPts val="0"/>
              </a:spcBef>
              <a:spcAft>
                <a:spcPts val="0"/>
              </a:spcAft>
              <a:buClrTx/>
              <a:buSzTx/>
              <a:buAutoNum type="arabicPeriod" startAt="4"/>
              <a:tabLst>
                <a:tab pos="357188" algn="l"/>
                <a:tab pos="804863" algn="l"/>
              </a:tabLst>
            </a:pPr>
            <a:r>
              <a:rPr lang="es-MX" dirty="0"/>
              <a:t>Recursos humanos y riesgos.</a:t>
            </a:r>
          </a:p>
          <a:p>
            <a:pPr lvl="1" indent="0">
              <a:tabLst>
                <a:tab pos="357188" algn="l"/>
                <a:tab pos="804863" algn="l"/>
              </a:tabLst>
            </a:pPr>
            <a:r>
              <a:rPr lang="es-MX" dirty="0"/>
              <a:t>	4.1. Asignación de recursos y establecimiento de medidas de supervisión y control de las auditorías.</a:t>
            </a:r>
          </a:p>
          <a:p>
            <a:pPr lvl="1" indent="0">
              <a:tabLst>
                <a:tab pos="357188" algn="l"/>
                <a:tab pos="804863" algn="l"/>
              </a:tabLst>
            </a:pPr>
            <a:r>
              <a:rPr lang="es-MX" dirty="0"/>
              <a:t>	4.2. Evaluación del riesgo de las auditorías.</a:t>
            </a:r>
          </a:p>
        </p:txBody>
      </p:sp>
    </p:spTree>
    <p:extLst>
      <p:ext uri="{BB962C8B-B14F-4D97-AF65-F5344CB8AC3E}">
        <p14:creationId xmlns:p14="http://schemas.microsoft.com/office/powerpoint/2010/main" val="358947449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1AAC9B-D31E-465E-8FE9-61FB660B6F83}"/>
              </a:ext>
            </a:extLst>
          </p:cNvPr>
          <p:cNvSpPr>
            <a:spLocks noGrp="1"/>
          </p:cNvSpPr>
          <p:nvPr>
            <p:ph type="title"/>
          </p:nvPr>
        </p:nvSpPr>
        <p:spPr>
          <a:xfrm>
            <a:off x="831851" y="2129245"/>
            <a:ext cx="10521950" cy="1049385"/>
          </a:xfrm>
        </p:spPr>
        <p:txBody>
          <a:bodyPr/>
          <a:lstStyle/>
          <a:p>
            <a:r>
              <a:rPr lang="es-MX" dirty="0"/>
              <a:t>Normas Profesionales de Auditoría del SNF</a:t>
            </a:r>
          </a:p>
        </p:txBody>
      </p:sp>
      <p:sp>
        <p:nvSpPr>
          <p:cNvPr id="4" name="Marcador de número de diapositiva 3">
            <a:extLst>
              <a:ext uri="{FF2B5EF4-FFF2-40B4-BE49-F238E27FC236}">
                <a16:creationId xmlns:a16="http://schemas.microsoft.com/office/drawing/2014/main" id="{94D984B6-8C7C-4B4D-8440-40336038A0D0}"/>
              </a:ext>
            </a:extLst>
          </p:cNvPr>
          <p:cNvSpPr>
            <a:spLocks noGrp="1"/>
          </p:cNvSpPr>
          <p:nvPr>
            <p:ph type="sldNum" sz="quarter" idx="2"/>
          </p:nvPr>
        </p:nvSpPr>
        <p:spPr/>
        <p:txBody>
          <a:bodyPr/>
          <a:lstStyle/>
          <a:p>
            <a:fld id="{86CB4B4D-7CA3-9044-876B-883B54F8677D}" type="slidenum">
              <a:rPr lang="es-MX" smtClean="0"/>
              <a:t>8</a:t>
            </a:fld>
            <a:endParaRPr lang="es-MX"/>
          </a:p>
        </p:txBody>
      </p:sp>
    </p:spTree>
    <p:extLst>
      <p:ext uri="{BB962C8B-B14F-4D97-AF65-F5344CB8AC3E}">
        <p14:creationId xmlns:p14="http://schemas.microsoft.com/office/powerpoint/2010/main" val="1942313282"/>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D4F579F-A36D-41D3-A980-485A81B67FEF}"/>
              </a:ext>
            </a:extLst>
          </p:cNvPr>
          <p:cNvSpPr>
            <a:spLocks noGrp="1"/>
          </p:cNvSpPr>
          <p:nvPr>
            <p:ph type="sldNum" sz="quarter" idx="2"/>
          </p:nvPr>
        </p:nvSpPr>
        <p:spPr/>
        <p:txBody>
          <a:bodyPr/>
          <a:lstStyle/>
          <a:p>
            <a:fld id="{86CB4B4D-7CA3-9044-876B-883B54F8677D}" type="slidenum">
              <a:rPr lang="es-MX" smtClean="0"/>
              <a:t>80</a:t>
            </a:fld>
            <a:endParaRPr lang="es-MX"/>
          </a:p>
        </p:txBody>
      </p:sp>
      <p:pic>
        <p:nvPicPr>
          <p:cNvPr id="7" name="Imagen 6">
            <a:extLst>
              <a:ext uri="{FF2B5EF4-FFF2-40B4-BE49-F238E27FC236}">
                <a16:creationId xmlns:a16="http://schemas.microsoft.com/office/drawing/2014/main" id="{49B33F71-B62C-4855-9295-D2B70D762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120" y="1284306"/>
            <a:ext cx="4686180" cy="3728116"/>
          </a:xfrm>
          <a:prstGeom prst="rect">
            <a:avLst/>
          </a:prstGeom>
        </p:spPr>
      </p:pic>
      <p:sp>
        <p:nvSpPr>
          <p:cNvPr id="8" name="Rectángulo 7">
            <a:extLst>
              <a:ext uri="{FF2B5EF4-FFF2-40B4-BE49-F238E27FC236}">
                <a16:creationId xmlns:a16="http://schemas.microsoft.com/office/drawing/2014/main" id="{641A9093-391E-42B1-AA2B-300F4BD828B0}"/>
              </a:ext>
            </a:extLst>
          </p:cNvPr>
          <p:cNvSpPr/>
          <p:nvPr/>
        </p:nvSpPr>
        <p:spPr>
          <a:xfrm>
            <a:off x="2111188" y="4661707"/>
            <a:ext cx="2751589" cy="293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a:extLst>
              <a:ext uri="{FF2B5EF4-FFF2-40B4-BE49-F238E27FC236}">
                <a16:creationId xmlns:a16="http://schemas.microsoft.com/office/drawing/2014/main" id="{E69AE9AA-87E5-4ABA-80A5-90EC2C9F7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4208" y="1388377"/>
            <a:ext cx="5472393" cy="2714086"/>
          </a:xfrm>
          <a:prstGeom prst="rect">
            <a:avLst/>
          </a:prstGeom>
        </p:spPr>
      </p:pic>
    </p:spTree>
    <p:extLst>
      <p:ext uri="{BB962C8B-B14F-4D97-AF65-F5344CB8AC3E}">
        <p14:creationId xmlns:p14="http://schemas.microsoft.com/office/powerpoint/2010/main" val="206064546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E9597DA3-31A8-40D3-B2AC-5E72CA697322}"/>
              </a:ext>
            </a:extLst>
          </p:cNvPr>
          <p:cNvSpPr>
            <a:spLocks noGrp="1"/>
          </p:cNvSpPr>
          <p:nvPr>
            <p:ph type="title"/>
          </p:nvPr>
        </p:nvSpPr>
        <p:spPr/>
        <p:txBody>
          <a:bodyPr/>
          <a:lstStyle/>
          <a:p>
            <a:pPr algn="ctr"/>
            <a:r>
              <a:rPr lang="es-MX" dirty="0"/>
              <a:t>Definición</a:t>
            </a:r>
          </a:p>
        </p:txBody>
      </p:sp>
      <p:sp>
        <p:nvSpPr>
          <p:cNvPr id="6" name="Marcador de texto 5">
            <a:extLst>
              <a:ext uri="{FF2B5EF4-FFF2-40B4-BE49-F238E27FC236}">
                <a16:creationId xmlns:a16="http://schemas.microsoft.com/office/drawing/2014/main" id="{D5D3D808-37F6-4AF8-AE37-D74CE33D9328}"/>
              </a:ext>
            </a:extLst>
          </p:cNvPr>
          <p:cNvSpPr>
            <a:spLocks noGrp="1"/>
          </p:cNvSpPr>
          <p:nvPr>
            <p:ph type="body" sz="half" idx="1"/>
          </p:nvPr>
        </p:nvSpPr>
        <p:spPr/>
        <p:txBody>
          <a:bodyPr/>
          <a:lstStyle/>
          <a:p>
            <a:pPr algn="just">
              <a:lnSpc>
                <a:spcPct val="150000"/>
              </a:lnSpc>
            </a:pPr>
            <a:r>
              <a:rPr lang="es-MX" i="1" dirty="0"/>
              <a:t>“Es una revisión independiente, sistemática, interdisciplinaria, organizada, propositiva, objetiva y comparativa sobre si las acciones, planes y programas institucionales de los entes públicos operan de acuerdo con los principios de economía, eficiencia y eficacia, y en su caso identificando áreas de mejora”.</a:t>
            </a:r>
            <a:endParaRPr lang="es-MX" dirty="0"/>
          </a:p>
        </p:txBody>
      </p:sp>
      <p:sp>
        <p:nvSpPr>
          <p:cNvPr id="4" name="Marcador de número de diapositiva 3">
            <a:extLst>
              <a:ext uri="{FF2B5EF4-FFF2-40B4-BE49-F238E27FC236}">
                <a16:creationId xmlns:a16="http://schemas.microsoft.com/office/drawing/2014/main" id="{D286AEFA-18FB-424D-B6D5-0B22E2224880}"/>
              </a:ext>
            </a:extLst>
          </p:cNvPr>
          <p:cNvSpPr>
            <a:spLocks noGrp="1"/>
          </p:cNvSpPr>
          <p:nvPr>
            <p:ph type="sldNum" sz="quarter" idx="2"/>
          </p:nvPr>
        </p:nvSpPr>
        <p:spPr/>
        <p:txBody>
          <a:bodyPr/>
          <a:lstStyle/>
          <a:p>
            <a:fld id="{86CB4B4D-7CA3-9044-876B-883B54F8677D}" type="slidenum">
              <a:rPr lang="es-MX" smtClean="0"/>
              <a:t>9</a:t>
            </a:fld>
            <a:endParaRPr lang="es-MX"/>
          </a:p>
        </p:txBody>
      </p:sp>
    </p:spTree>
    <p:extLst>
      <p:ext uri="{BB962C8B-B14F-4D97-AF65-F5344CB8AC3E}">
        <p14:creationId xmlns:p14="http://schemas.microsoft.com/office/powerpoint/2010/main" val="1685053243"/>
      </p:ext>
    </p:extLst>
  </p:cSld>
  <p:clrMapOvr>
    <a:masterClrMapping/>
  </p:clrMapOvr>
  <p:transition spd="med"/>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34306</TotalTime>
  <Words>4568</Words>
  <Application>Microsoft Office PowerPoint</Application>
  <PresentationFormat>Panorámica</PresentationFormat>
  <Paragraphs>584</Paragraphs>
  <Slides>80</Slides>
  <Notes>1</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80</vt:i4>
      </vt:variant>
    </vt:vector>
  </HeadingPairs>
  <TitlesOfParts>
    <vt:vector size="92" baseType="lpstr">
      <vt:lpstr>Arial</vt:lpstr>
      <vt:lpstr>Calibri</vt:lpstr>
      <vt:lpstr>Calibri Light</vt:lpstr>
      <vt:lpstr>Helvetica</vt:lpstr>
      <vt:lpstr>Montserrat</vt:lpstr>
      <vt:lpstr>Montserrat Medium</vt:lpstr>
      <vt:lpstr>Montserrat Regular</vt:lpstr>
      <vt:lpstr>Montserrat SemiBold</vt:lpstr>
      <vt:lpstr>Tahoma</vt:lpstr>
      <vt:lpstr>Times New Roman</vt:lpstr>
      <vt:lpstr>Wingdings</vt:lpstr>
      <vt:lpstr>Tema de Office</vt:lpstr>
      <vt:lpstr>Auditoría de Desempeño (AD)</vt:lpstr>
      <vt:lpstr>REPASO</vt:lpstr>
      <vt:lpstr>Repaso 1</vt:lpstr>
      <vt:lpstr>Repaso 2</vt:lpstr>
      <vt:lpstr>Repaso 3</vt:lpstr>
      <vt:lpstr>Presentación de PowerPoint</vt:lpstr>
      <vt:lpstr>4.1. Normatividad</vt:lpstr>
      <vt:lpstr>Normas Profesionales de Auditoría del SNF</vt:lpstr>
      <vt:lpstr>Definición</vt:lpstr>
      <vt:lpstr>Variables</vt:lpstr>
      <vt:lpstr>Objetivo  de la AD</vt:lpstr>
      <vt:lpstr>Elementos de la AD</vt:lpstr>
      <vt:lpstr>Principios generales</vt:lpstr>
      <vt:lpstr>Enfoques de las AD</vt:lpstr>
      <vt:lpstr>Criterios</vt:lpstr>
      <vt:lpstr>Ejemplos de criterios</vt:lpstr>
      <vt:lpstr>Diferencia de criterios</vt:lpstr>
      <vt:lpstr>Nota metodológica no. 2</vt:lpstr>
      <vt:lpstr>Elementos Vertientes</vt:lpstr>
      <vt:lpstr>Vertiente de revisión</vt:lpstr>
      <vt:lpstr>Vertiente de revisión</vt:lpstr>
      <vt:lpstr>Vertiente de revisión</vt:lpstr>
      <vt:lpstr>Vertiente de revisión</vt:lpstr>
      <vt:lpstr>Vertiente de revisión</vt:lpstr>
      <vt:lpstr>Vertiente de revisión</vt:lpstr>
      <vt:lpstr>Diseño del programa o política pública</vt:lpstr>
      <vt:lpstr>Planeación – ejecución – informe</vt:lpstr>
      <vt:lpstr>Presentación de PowerPoint</vt:lpstr>
      <vt:lpstr>Auditina</vt:lpstr>
      <vt:lpstr>Comprensión de la materia por auditar</vt:lpstr>
      <vt:lpstr>a) Historia</vt:lpstr>
      <vt:lpstr>b) Comprensión del programa por auditar: PND, PS, PI</vt:lpstr>
      <vt:lpstr>c) Problema público</vt:lpstr>
      <vt:lpstr>d) Comprensión del deber ser</vt:lpstr>
      <vt:lpstr>e) Análisis de la MIR</vt:lpstr>
      <vt:lpstr>Análisis de la MIR</vt:lpstr>
      <vt:lpstr>f) Esquema de operación del programa por auditar</vt:lpstr>
      <vt:lpstr>g) Referentes</vt:lpstr>
      <vt:lpstr>h) Universales</vt:lpstr>
      <vt:lpstr>i) Resultados de la política o del programa</vt:lpstr>
      <vt:lpstr>j) Busilis del hacer y de la teoría del cambio</vt:lpstr>
      <vt:lpstr>k) Matriz de consistencia</vt:lpstr>
      <vt:lpstr>Matriz de consistencia</vt:lpstr>
      <vt:lpstr>Presentación de PowerPoint</vt:lpstr>
      <vt:lpstr>Tarea no. 3</vt:lpstr>
      <vt:lpstr>DGRPF art. 15</vt:lpstr>
      <vt:lpstr>Propuesta de diseño de la auditoría</vt:lpstr>
      <vt:lpstr>1. Alcance  de la AD</vt:lpstr>
      <vt:lpstr>Alcance</vt:lpstr>
      <vt:lpstr>Hilos y sub hilos conductores</vt:lpstr>
      <vt:lpstr>2. Objetivo  de la AD</vt:lpstr>
      <vt:lpstr>Objetivo de la auditoría</vt:lpstr>
      <vt:lpstr>Hipótesis de trabajo</vt:lpstr>
      <vt:lpstr>¿Dónde se ubican  los procedimientos de auditoría en una AD?</vt:lpstr>
      <vt:lpstr>Procedimientos y técnicas de auditoría</vt:lpstr>
      <vt:lpstr>6. Tablas de  onus probandi</vt:lpstr>
      <vt:lpstr>Tablas del Onus Probandi</vt:lpstr>
      <vt:lpstr>Presentación de PowerPoint</vt:lpstr>
      <vt:lpstr>Cada tabla de onus probandi</vt:lpstr>
      <vt:lpstr>Ejemplo de tabla de onus probandi</vt:lpstr>
      <vt:lpstr>Presentación de PowerPoint</vt:lpstr>
      <vt:lpstr>Ejemplo de una tabla onus probandi</vt:lpstr>
      <vt:lpstr>Ejemplo</vt:lpstr>
      <vt:lpstr>Mapa de la auditoría</vt:lpstr>
      <vt:lpstr>Presentación de PowerPoint</vt:lpstr>
      <vt:lpstr>Consideraciones generales 1</vt:lpstr>
      <vt:lpstr>Consideraciones generales 2</vt:lpstr>
      <vt:lpstr>Estructura triádica</vt:lpstr>
      <vt:lpstr>Presentación de PowerPoint</vt:lpstr>
      <vt:lpstr> Estructura tríadica del resultado </vt:lpstr>
      <vt:lpstr>Informe</vt:lpstr>
      <vt:lpstr>DGRPF Art. 26</vt:lpstr>
      <vt:lpstr>NM-2 apartados Ficha de Auditoría – FA</vt:lpstr>
      <vt:lpstr>Caso práctico ASF</vt:lpstr>
      <vt:lpstr>Presentación de ASF</vt:lpstr>
      <vt:lpstr>ASF</vt:lpstr>
      <vt:lpstr>Metodología ASF</vt:lpstr>
      <vt:lpstr>Auditina</vt:lpstr>
      <vt:lpstr>Auditina (continuación)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Seguimiento de Acuerdos</dc:title>
  <dc:creator>Fernando Moran Gonzalez</dc:creator>
  <cp:lastModifiedBy>liceagafernando@gmail.com</cp:lastModifiedBy>
  <cp:revision>866</cp:revision>
  <cp:lastPrinted>2023-08-07T20:12:13Z</cp:lastPrinted>
  <dcterms:modified xsi:type="dcterms:W3CDTF">2023-08-09T19:55:18Z</dcterms:modified>
</cp:coreProperties>
</file>